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69" r:id="rId15"/>
    <p:sldId id="271" r:id="rId16"/>
    <p:sldId id="272" r:id="rId17"/>
    <p:sldId id="280" r:id="rId18"/>
    <p:sldId id="273" r:id="rId19"/>
    <p:sldId id="274" r:id="rId20"/>
    <p:sldId id="281" r:id="rId21"/>
    <p:sldId id="275" r:id="rId22"/>
    <p:sldId id="282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FC0"/>
    <a:srgbClr val="F17373"/>
    <a:srgbClr val="F9FAFA"/>
    <a:srgbClr val="595959"/>
    <a:srgbClr val="9999FF"/>
    <a:srgbClr val="FFFFFF"/>
    <a:srgbClr val="F45E73"/>
    <a:srgbClr val="E54D66"/>
    <a:srgbClr val="E33B57"/>
    <a:srgbClr val="E03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00DFC0"/>
              </a:solidFill>
              <a:ln w="0" cmpd="sng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375-4F71-B425-958EB63FF1F3}"/>
              </c:ext>
            </c:extLst>
          </c:dPt>
          <c:dPt>
            <c:idx val="1"/>
            <c:bubble3D val="0"/>
            <c:spPr>
              <a:solidFill>
                <a:srgbClr val="F1737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375-4F71-B425-958EB63FF1F3}"/>
              </c:ext>
            </c:extLst>
          </c:dPt>
          <c:dPt>
            <c:idx val="2"/>
            <c:bubble3D val="0"/>
            <c:spPr>
              <a:solidFill>
                <a:srgbClr val="9999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375-4F71-B425-958EB63FF1F3}"/>
              </c:ext>
            </c:extLst>
          </c:dPt>
          <c:cat>
            <c:strRef>
              <c:f>Sheet1!$A$2:$A$5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820</c:v>
                </c:pt>
                <c:pt idx="1">
                  <c:v>794</c:v>
                </c:pt>
                <c:pt idx="2">
                  <c:v>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75-4F71-B425-958EB63FF1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43516240157478"/>
          <c:y val="2.6496184393689445E-2"/>
          <c:w val="0.75500233759842517"/>
          <c:h val="0.903878573826367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999FF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1"/>
                <c:pt idx="0">
                  <c:v>714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881-48EA-B0D1-5079C3596A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DF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881-48EA-B0D1-5079C3596A35}"/>
              </c:ext>
            </c:extLst>
          </c:dPt>
          <c:val>
            <c:numRef>
              <c:f>Sheet1!$C$2:$C$5</c:f>
              <c:numCache>
                <c:formatCode>General</c:formatCode>
                <c:ptCount val="1"/>
                <c:pt idx="0">
                  <c:v>820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B881-48EA-B0D1-5079C3596A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17373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1"/>
                <c:pt idx="0">
                  <c:v>794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Category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B881-48EA-B0D1-5079C3596A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0"/>
        <c:overlap val="-26"/>
        <c:axId val="1721377152"/>
        <c:axId val="1724381856"/>
      </c:barChart>
      <c:catAx>
        <c:axId val="17213771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24381856"/>
        <c:crosses val="autoZero"/>
        <c:auto val="1"/>
        <c:lblAlgn val="ctr"/>
        <c:lblOffset val="100"/>
        <c:noMultiLvlLbl val="0"/>
      </c:catAx>
      <c:valAx>
        <c:axId val="1724381856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137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2F57-E1D0-4A05-BDD7-46919B079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BC60E-38CC-4E29-804C-0AC7B7ED0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0A0FD-B46D-4864-9266-07925260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DDA98-1DE8-4E34-835B-25687771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F51AF-1996-4FFD-93CC-113946EF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9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C8B6-9D37-46F6-A9ED-E4E8C3FE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FE2B3-901E-488A-9600-C2742BB98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1060A-01DC-47D5-8070-5EF3E566B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8AA5C-728C-4FB7-BD35-84C8FE7D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D946B-9DC6-4FC0-A57D-E2867AE1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9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00075-D0C5-4212-9D16-EAFA69000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02703-F169-4B80-B888-9DD0E2B2B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58632-81DD-4FC0-AB9F-DA899066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CE6F7-2C9C-4DD6-B79D-82975320E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9F9EE-6212-4CC6-BE26-2C8A6D8C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9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F276-63DB-4247-A802-3B3F4BC9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3B0D9-6681-41E1-A5F5-0BEB04512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0250-A55D-44FF-9B23-BBB7E3F0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888A6-4793-4965-94DE-A6C40C06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A49C1-D4E7-48C6-AC92-353454E6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5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90BC-75A6-4E64-98F9-0135004FA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6B28C-EFED-4A19-8237-BB7D3FAD8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2FF2B-6238-4285-9316-A1FE1F22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5C4F5-ABA0-4369-B53C-F4AE1B1D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94DB9-F87D-4B59-925C-41810654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49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5CE3-56EF-4600-B589-15EEE10D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FBF4-D4FF-4714-B793-E4B8B4B98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C4119-46BA-47FA-B4DF-DEB74E3DC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45894-97ED-4F1E-AB9F-2BAB0E20D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9DFD9-6576-47C5-86FE-ABC83F17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89243-4804-4B0F-B78B-4382600D7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3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9412-E761-44A8-8B9D-E8B4E16A6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A77CF-0D87-4380-8BBA-642AD917F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53E86-F434-4664-9ED0-131DF208D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B6B6B-F823-4C52-AF9E-977690A0C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BDBE5-105E-4028-BFAA-AE89FD1E9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133B4-8577-4B99-AC32-A86EAC27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BB7BB-22AD-480E-B2E5-AE53B548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A0D00A-5258-4A3A-9F39-F632D34D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66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F49B-3E2A-4B40-B834-0CE79790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408F7-FF8C-474F-8F0C-A0714D69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0611F-5CC6-44B3-83BB-378B89D0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14EA6-E292-4F8A-B0EB-F2E393BB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2F409D-3B43-4DAE-BD31-1354960D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F0E92-F5C5-4543-ACDB-CF12B7F1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C9A58-601D-489F-9CC6-6B63FBDF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9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8DE20-101F-447E-B535-53A54D38B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41405-5E96-462E-916C-02886E9EC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4EE11-BBE8-4604-BAFC-99D3D8F16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D019E-A22C-4635-95B1-B74D1F86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26ECB-48EF-4BAE-89B8-D20D16FB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B04C0-C303-4578-9A56-67023017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3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9A18-DD60-42FE-B58D-CA20EEC5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AF6099-6836-4075-AEDD-E36B382A24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97587-6A1A-4D56-9ECA-4A65F3FCF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FCC4F-143F-4E2D-976A-B9E22663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91796-4704-4049-8AAC-0227CBBE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6A8BA-B23C-40F0-B7FE-7E2103E4E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5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14F4DC-7AAE-4688-9927-5D96E197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69E81-193C-4D47-A14A-40EC24BEE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2A437-1989-4DD5-836C-60AEE1D5E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299CB-213E-4CA3-832F-88AF851BC399}" type="datetimeFigureOut">
              <a:rPr lang="en-US" smtClean="0"/>
              <a:t>1/15/2021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C31F2-49C8-4BF9-892A-6081C9AE2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41DA-E183-49F9-B235-0A27ED44B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61A9-1759-48B2-A2D1-8117A43EBC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JPG"/><Relationship Id="rId10" Type="http://schemas.openxmlformats.org/officeDocument/2006/relationships/image" Target="../media/image13.sv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3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r="-125000" b="-7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E94399-C626-41DB-92C8-84667B6378BF}"/>
              </a:ext>
            </a:extLst>
          </p:cNvPr>
          <p:cNvSpPr/>
          <p:nvPr/>
        </p:nvSpPr>
        <p:spPr>
          <a:xfrm>
            <a:off x="8229601" y="0"/>
            <a:ext cx="3962400" cy="6858000"/>
          </a:xfrm>
          <a:prstGeom prst="rect">
            <a:avLst/>
          </a:prstGeom>
          <a:solidFill>
            <a:srgbClr val="9999FF">
              <a:alpha val="65000"/>
            </a:srgbClr>
          </a:solidFill>
          <a:ln w="9525"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algn="ctr"/>
            <a:r>
              <a:rPr lang="it-IT" sz="14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Mining Project 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Alessio Schiavo</a:t>
            </a:r>
            <a:endParaRPr lang="en-US" sz="1400" b="1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algn="ctr"/>
            <a:endParaRPr lang="it-IT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algn="ctr"/>
            <a:endParaRPr lang="it-IT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2E9AA-7E85-419B-AD50-5258ED44E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023" y="563710"/>
            <a:ext cx="4216166" cy="1336609"/>
          </a:xfrm>
        </p:spPr>
        <p:txBody>
          <a:bodyPr>
            <a:normAutofit/>
          </a:bodyPr>
          <a:lstStyle/>
          <a:p>
            <a:r>
              <a:rPr lang="it-IT" sz="5400" b="1" dirty="0">
                <a:solidFill>
                  <a:srgbClr val="9999FF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RE</a:t>
            </a:r>
            <a:r>
              <a:rPr lang="it-IT" sz="5400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TWEET</a:t>
            </a:r>
            <a:endParaRPr lang="en-US" sz="5400" b="1" dirty="0">
              <a:solidFill>
                <a:srgbClr val="00DFC0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AD7B3-1BBE-44D8-8782-EF459F011868}"/>
              </a:ext>
            </a:extLst>
          </p:cNvPr>
          <p:cNvSpPr txBox="1"/>
          <p:nvPr/>
        </p:nvSpPr>
        <p:spPr>
          <a:xfrm>
            <a:off x="1025035" y="1900319"/>
            <a:ext cx="6372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u="sng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RE</a:t>
            </a:r>
            <a:r>
              <a:rPr lang="it-IT" sz="1600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AL </a:t>
            </a:r>
            <a:r>
              <a:rPr lang="it-IT" sz="1600" u="sng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T</a:t>
            </a:r>
            <a:r>
              <a:rPr lang="it-IT" sz="1600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IME T</a:t>
            </a:r>
            <a:r>
              <a:rPr lang="it-IT" sz="1600" u="sng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W</a:t>
            </a:r>
            <a:r>
              <a:rPr lang="it-IT" sz="1600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ITTER S</a:t>
            </a:r>
            <a:r>
              <a:rPr lang="it-IT" sz="1600" u="sng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E</a:t>
            </a:r>
            <a:r>
              <a:rPr lang="it-IT" sz="1600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NTIM</a:t>
            </a:r>
            <a:r>
              <a:rPr lang="it-IT" sz="1600" u="sng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E</a:t>
            </a:r>
            <a:r>
              <a:rPr lang="it-IT" sz="1600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N</a:t>
            </a:r>
            <a:r>
              <a:rPr lang="it-IT" sz="1600" u="sng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T</a:t>
            </a:r>
            <a:r>
              <a:rPr lang="it-IT" sz="1600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 ANALYSIS </a:t>
            </a:r>
            <a:br>
              <a:rPr lang="it-IT" sz="1600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</a:br>
            <a:r>
              <a:rPr lang="it-IT" sz="1600" dirty="0">
                <a:solidFill>
                  <a:srgbClr val="385A64"/>
                </a:solidFill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FOR BRAND IMPROVEMENT</a:t>
            </a:r>
            <a:endParaRPr lang="en-US" sz="1600" dirty="0">
              <a:solidFill>
                <a:srgbClr val="385A64"/>
              </a:solidFill>
              <a:latin typeface="Noto Sans Light" panose="020B0402040504020204" pitchFamily="34"/>
              <a:ea typeface="Noto Sans Light" panose="020B0402040504020204" pitchFamily="34"/>
              <a:cs typeface="Noto Sans Light" panose="020B0402040504020204" pitchFamily="34"/>
            </a:endParaRPr>
          </a:p>
        </p:txBody>
      </p:sp>
      <p:pic>
        <p:nvPicPr>
          <p:cNvPr id="14" name="Picture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CBB473B-94DB-4B05-B69A-8D6248DD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65" y="2773206"/>
            <a:ext cx="3425478" cy="342547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D00DF34-4845-45D5-87FD-1996239CE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10" y="1232014"/>
            <a:ext cx="609524" cy="609524"/>
          </a:xfrm>
          <a:prstGeom prst="rect">
            <a:avLst/>
          </a:prstGeom>
        </p:spPr>
      </p:pic>
      <p:pic>
        <p:nvPicPr>
          <p:cNvPr id="13" name="Picture 12" descr="A picture containing text, vector graphics, window&#10;&#10;Description automatically generated">
            <a:extLst>
              <a:ext uri="{FF2B5EF4-FFF2-40B4-BE49-F238E27FC236}">
                <a16:creationId xmlns:a16="http://schemas.microsoft.com/office/drawing/2014/main" id="{50A9558D-9B64-4780-86B5-1875A43C2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153" y="1219371"/>
            <a:ext cx="1335296" cy="13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20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SYSTEM</a:t>
            </a:r>
            <a:endParaRPr lang="en-US" sz="2000" dirty="0">
              <a:solidFill>
                <a:schemeClr val="bg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A9095CA-A83C-42F8-89E3-F0E2DF641F0D}"/>
              </a:ext>
            </a:extLst>
          </p:cNvPr>
          <p:cNvSpPr/>
          <p:nvPr/>
        </p:nvSpPr>
        <p:spPr>
          <a:xfrm>
            <a:off x="1836707" y="3369801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LISTENER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AE57089-D5FD-4B21-9AE5-FCC4AC2A3C6E}"/>
              </a:ext>
            </a:extLst>
          </p:cNvPr>
          <p:cNvSpPr/>
          <p:nvPr/>
        </p:nvSpPr>
        <p:spPr>
          <a:xfrm>
            <a:off x="4766040" y="336774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6ED3DE9-D796-47A2-96CF-89DE4F27D291}"/>
              </a:ext>
            </a:extLst>
          </p:cNvPr>
          <p:cNvSpPr/>
          <p:nvPr/>
        </p:nvSpPr>
        <p:spPr>
          <a:xfrm>
            <a:off x="3297823" y="3367750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FILTER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6286332-AC6D-4353-90D2-2C534D8A780C}"/>
              </a:ext>
            </a:extLst>
          </p:cNvPr>
          <p:cNvSpPr/>
          <p:nvPr/>
        </p:nvSpPr>
        <p:spPr>
          <a:xfrm rot="5400000">
            <a:off x="5612862" y="3514177"/>
            <a:ext cx="1859062" cy="63047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</a:t>
            </a:r>
            <a:r>
              <a:rPr lang="it-IT" sz="1400" dirty="0">
                <a:solidFill>
                  <a:schemeClr val="accent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MySQL DB </a:t>
            </a:r>
            <a:endParaRPr lang="en-US" sz="1400" dirty="0">
              <a:solidFill>
                <a:schemeClr val="accent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DAC42B1-013E-4AA1-A92D-12EE43DE6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26" y="3028066"/>
            <a:ext cx="400934" cy="400934"/>
          </a:xfrm>
          <a:prstGeom prst="rect">
            <a:avLst/>
          </a:prstGeom>
        </p:spPr>
      </p:pic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FCF8270-23D0-4C5E-98A1-4B2393632B8A}"/>
              </a:ext>
            </a:extLst>
          </p:cNvPr>
          <p:cNvSpPr/>
          <p:nvPr/>
        </p:nvSpPr>
        <p:spPr>
          <a:xfrm>
            <a:off x="7450471" y="3380480"/>
            <a:ext cx="1537011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TEXT ELABORATION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EB730CC-193B-492C-8E58-44B3E9037E54}"/>
              </a:ext>
            </a:extLst>
          </p:cNvPr>
          <p:cNvSpPr/>
          <p:nvPr/>
        </p:nvSpPr>
        <p:spPr>
          <a:xfrm>
            <a:off x="9102255" y="338047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MODEL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6E6BA16-CB3F-4D9F-88AE-8811595ACDDB}"/>
              </a:ext>
            </a:extLst>
          </p:cNvPr>
          <p:cNvSpPr/>
          <p:nvPr/>
        </p:nvSpPr>
        <p:spPr>
          <a:xfrm rot="5400000">
            <a:off x="9499441" y="3486230"/>
            <a:ext cx="2892278" cy="802246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</a:t>
            </a:r>
            <a:r>
              <a:rPr lang="it-IT" sz="1400" dirty="0">
                <a:solidFill>
                  <a:schemeClr val="accent4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DASHBOARD WEB APP</a:t>
            </a:r>
            <a:endParaRPr lang="en-US" sz="1400" dirty="0">
              <a:solidFill>
                <a:schemeClr val="accent4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504D210E-4239-49E7-87F0-8F6FAF33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85" y="2525574"/>
            <a:ext cx="601590" cy="60159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409AFB-FEF7-4537-A016-25DEA64076A9}"/>
              </a:ext>
            </a:extLst>
          </p:cNvPr>
          <p:cNvSpPr/>
          <p:nvPr/>
        </p:nvSpPr>
        <p:spPr>
          <a:xfrm>
            <a:off x="873545" y="2311651"/>
            <a:ext cx="6270206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rgbClr val="00DF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010EADD8-2740-4529-89F2-45B772AD6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90" y="2444101"/>
            <a:ext cx="473878" cy="473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278BFB-42DD-42ED-A171-1E2955AF8E0D}"/>
              </a:ext>
            </a:extLst>
          </p:cNvPr>
          <p:cNvSpPr/>
          <p:nvPr/>
        </p:nvSpPr>
        <p:spPr>
          <a:xfrm>
            <a:off x="7258523" y="2311651"/>
            <a:ext cx="4241188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90CBA05-632D-4505-A5CE-E43553C19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79" y="2441214"/>
            <a:ext cx="458669" cy="458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F035-F662-4254-B739-BA2D86359074}"/>
              </a:ext>
            </a:extLst>
          </p:cNvPr>
          <p:cNvSpPr txBox="1"/>
          <p:nvPr/>
        </p:nvSpPr>
        <p:spPr>
          <a:xfrm>
            <a:off x="2229010" y="5887046"/>
            <a:ext cx="927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9999FF"/>
                </a:solidFill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8</a:t>
            </a:r>
            <a:r>
              <a:rPr lang="it-IT" sz="1600" dirty="0"/>
              <a:t> The Analytical Web Dashboard is refreshed with new data coming from newly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classified tweets </a:t>
            </a:r>
            <a:endParaRPr lang="en-US" sz="1600" dirty="0">
              <a:latin typeface="Noto Sans Light" panose="020B0402040504020204" pitchFamily="34"/>
              <a:ea typeface="Noto Sans Light" panose="020B0402040504020204" pitchFamily="34"/>
              <a:cs typeface="Noto Sans Light" panose="020B0402040504020204" pitchFamily="34"/>
            </a:endParaRP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1B337A59-BACF-4135-9370-802405553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11" y="5188203"/>
            <a:ext cx="623294" cy="62329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95444A2-4AC6-42E9-BDDA-60C333256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09" y="5263752"/>
            <a:ext cx="623294" cy="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3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PARSER MODULE</a:t>
            </a:r>
            <a:endParaRPr lang="en-US" sz="2000" dirty="0">
              <a:solidFill>
                <a:schemeClr val="bg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02977-6597-473D-AF0F-ED923CC786E8}"/>
              </a:ext>
            </a:extLst>
          </p:cNvPr>
          <p:cNvSpPr txBox="1"/>
          <p:nvPr/>
        </p:nvSpPr>
        <p:spPr>
          <a:xfrm>
            <a:off x="602381" y="1668855"/>
            <a:ext cx="109995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task is challenging as tweets text content is often far from being gramatically and sintactically correct. Moreover, tweets do not contain structured text data:</a:t>
            </a: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URLs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embedded in the actual text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User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mentions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@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Frequent grammatical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Abbreviated 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Numbers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Emojis</a:t>
            </a: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 need to clean the text from useless stuff and try to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standardize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tweets content as much as possible.  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25387517-B7A7-4C4C-8A01-576937EB7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1" y="4332227"/>
            <a:ext cx="623294" cy="623294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A1DB3E73-495A-48D1-828A-5FA96AB2D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88" y="4715198"/>
            <a:ext cx="623294" cy="623294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2CF7E753-2D4F-485D-AF65-79A08DA8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546" y="5293403"/>
            <a:ext cx="623294" cy="623294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1E210D52-AE0C-43EE-B514-F79291AE4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75" y="4577091"/>
            <a:ext cx="899507" cy="899507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04885C1D-9DF1-4284-B9ED-558569C3F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17" y="4328929"/>
            <a:ext cx="623294" cy="623294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606AA99A-E9BC-46DD-9361-21C2E9F3A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64" y="4711900"/>
            <a:ext cx="623294" cy="623294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251A1C57-488F-48B1-B81F-77EBB25F1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922" y="5290105"/>
            <a:ext cx="623294" cy="623294"/>
          </a:xfrm>
          <a:prstGeom prst="rect">
            <a:avLst/>
          </a:prstGeom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A7C55385-6BBF-4577-B297-FE9D92ECD3D3}"/>
              </a:ext>
            </a:extLst>
          </p:cNvPr>
          <p:cNvSpPr/>
          <p:nvPr/>
        </p:nvSpPr>
        <p:spPr>
          <a:xfrm>
            <a:off x="1877066" y="6029406"/>
            <a:ext cx="1928844" cy="450346"/>
          </a:xfrm>
          <a:prstGeom prst="chevron">
            <a:avLst/>
          </a:prstGeom>
          <a:solidFill>
            <a:srgbClr val="3B97D3"/>
          </a:solidFill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F0C419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RAW TWEETS</a:t>
            </a:r>
            <a:endParaRPr lang="en-US" sz="1200" dirty="0">
              <a:solidFill>
                <a:srgbClr val="F0C419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98DA2DC0-A0D2-4C98-BCD9-886C4997AAF0}"/>
              </a:ext>
            </a:extLst>
          </p:cNvPr>
          <p:cNvSpPr/>
          <p:nvPr/>
        </p:nvSpPr>
        <p:spPr>
          <a:xfrm>
            <a:off x="4818106" y="6029406"/>
            <a:ext cx="1928844" cy="450346"/>
          </a:xfrm>
          <a:prstGeom prst="chevron">
            <a:avLst/>
          </a:prstGeom>
          <a:solidFill>
            <a:srgbClr val="3B97D3"/>
          </a:solidFill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F0C419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PYTHON SCRIPT</a:t>
            </a:r>
            <a:endParaRPr lang="en-US" sz="1200" dirty="0">
              <a:solidFill>
                <a:srgbClr val="F0C419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8685DE3E-18E2-472F-8FBA-A45127A1F40D}"/>
              </a:ext>
            </a:extLst>
          </p:cNvPr>
          <p:cNvSpPr/>
          <p:nvPr/>
        </p:nvSpPr>
        <p:spPr>
          <a:xfrm>
            <a:off x="7759147" y="6026108"/>
            <a:ext cx="1928844" cy="450346"/>
          </a:xfrm>
          <a:prstGeom prst="chevron">
            <a:avLst/>
          </a:prstGeom>
          <a:solidFill>
            <a:srgbClr val="3B97D3"/>
          </a:solidFill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F0C419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PARSED TWEETS</a:t>
            </a:r>
            <a:endParaRPr lang="en-US" sz="1200" dirty="0">
              <a:solidFill>
                <a:srgbClr val="F0C419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84B1C40-8861-49B2-BE65-A7F303B4F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40" y="4755051"/>
            <a:ext cx="455963" cy="4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3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PARSER MODULE:</a:t>
            </a:r>
            <a:r>
              <a:rPr lang="it-IT" sz="2000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STEPS</a:t>
            </a:r>
            <a:endParaRPr lang="en-US" sz="2000" dirty="0">
              <a:solidFill>
                <a:srgbClr val="00DFC0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4E72B71-6005-4444-9BCA-F90C5BDA8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2" y="3238600"/>
            <a:ext cx="1097970" cy="109797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EC5723-87FF-43E2-8D7D-AF602B951945}"/>
              </a:ext>
            </a:extLst>
          </p:cNvPr>
          <p:cNvSpPr/>
          <p:nvPr/>
        </p:nvSpPr>
        <p:spPr>
          <a:xfrm>
            <a:off x="4118497" y="2023090"/>
            <a:ext cx="511986" cy="503853"/>
          </a:xfrm>
          <a:prstGeom prst="roundRect">
            <a:avLst/>
          </a:prstGeom>
          <a:solidFill>
            <a:srgbClr val="9999FF"/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F9D235B5-BE4B-4CF3-A6E0-8B8D01F3D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94" y="2139020"/>
            <a:ext cx="299881" cy="299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DF6D5E-F5D5-4BDA-B94D-D89B7BFC1859}"/>
              </a:ext>
            </a:extLst>
          </p:cNvPr>
          <p:cNvSpPr txBox="1"/>
          <p:nvPr/>
        </p:nvSpPr>
        <p:spPr>
          <a:xfrm>
            <a:off x="4883608" y="2150460"/>
            <a:ext cx="20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URLs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removal 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10D9A8-C304-4E2A-AC2A-C662820C9DB2}"/>
              </a:ext>
            </a:extLst>
          </p:cNvPr>
          <p:cNvSpPr/>
          <p:nvPr/>
        </p:nvSpPr>
        <p:spPr>
          <a:xfrm>
            <a:off x="4118497" y="2653411"/>
            <a:ext cx="511986" cy="503853"/>
          </a:xfrm>
          <a:prstGeom prst="roundRect">
            <a:avLst/>
          </a:prstGeom>
          <a:solidFill>
            <a:srgbClr val="9999FF"/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D3A6F3-AFF6-49E5-804B-BE3E5BEC55BC}"/>
              </a:ext>
            </a:extLst>
          </p:cNvPr>
          <p:cNvSpPr txBox="1"/>
          <p:nvPr/>
        </p:nvSpPr>
        <p:spPr>
          <a:xfrm>
            <a:off x="4883608" y="2780781"/>
            <a:ext cx="2090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Mentions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removal  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11A2263-8B4A-405D-93AB-9B8B56BA2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17" y="2735222"/>
            <a:ext cx="322558" cy="32255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7D2BA81-2B45-4C51-AE07-7078ED78AAA2}"/>
              </a:ext>
            </a:extLst>
          </p:cNvPr>
          <p:cNvSpPr/>
          <p:nvPr/>
        </p:nvSpPr>
        <p:spPr>
          <a:xfrm>
            <a:off x="4118497" y="3283732"/>
            <a:ext cx="511986" cy="503853"/>
          </a:xfrm>
          <a:prstGeom prst="roundRect">
            <a:avLst/>
          </a:prstGeom>
          <a:solidFill>
            <a:srgbClr val="9999FF"/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99D9AF-FCCC-447C-BF53-1EBC68666548}"/>
              </a:ext>
            </a:extLst>
          </p:cNvPr>
          <p:cNvSpPr txBox="1"/>
          <p:nvPr/>
        </p:nvSpPr>
        <p:spPr>
          <a:xfrm>
            <a:off x="4883608" y="3411102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Partial </a:t>
            </a:r>
            <a:r>
              <a:rPr lang="it-IT" sz="1200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grammar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correction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B224F05D-3AC4-43CE-A698-EBA5B0125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17" y="3406437"/>
            <a:ext cx="356796" cy="356796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88F70CC-15C9-4B6D-AD08-83C0709A2E22}"/>
              </a:ext>
            </a:extLst>
          </p:cNvPr>
          <p:cNvSpPr/>
          <p:nvPr/>
        </p:nvSpPr>
        <p:spPr>
          <a:xfrm>
            <a:off x="4118497" y="3910290"/>
            <a:ext cx="511986" cy="503853"/>
          </a:xfrm>
          <a:prstGeom prst="roundRect">
            <a:avLst/>
          </a:prstGeom>
          <a:solidFill>
            <a:srgbClr val="9999FF"/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.!?,</a:t>
            </a:r>
            <a:endParaRPr lang="en-US" sz="16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279C89-A1BB-40C0-96A3-38480A227544}"/>
              </a:ext>
            </a:extLst>
          </p:cNvPr>
          <p:cNvSpPr txBox="1"/>
          <p:nvPr/>
        </p:nvSpPr>
        <p:spPr>
          <a:xfrm>
            <a:off x="4883608" y="4048871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Punctuation signs 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removal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04AA0AA-7F11-400C-A83D-948A55A9D945}"/>
              </a:ext>
            </a:extLst>
          </p:cNvPr>
          <p:cNvSpPr/>
          <p:nvPr/>
        </p:nvSpPr>
        <p:spPr>
          <a:xfrm>
            <a:off x="4118497" y="4548059"/>
            <a:ext cx="511986" cy="503853"/>
          </a:xfrm>
          <a:prstGeom prst="roundRect">
            <a:avLst/>
          </a:prstGeom>
          <a:solidFill>
            <a:srgbClr val="9999FF"/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0..9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8BA31-BA5E-423E-9686-1CB8E33E93CA}"/>
              </a:ext>
            </a:extLst>
          </p:cNvPr>
          <p:cNvSpPr txBox="1"/>
          <p:nvPr/>
        </p:nvSpPr>
        <p:spPr>
          <a:xfrm>
            <a:off x="4883608" y="468664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Numbers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removal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126558-3360-450E-A88E-CA7B2FEE15F8}"/>
              </a:ext>
            </a:extLst>
          </p:cNvPr>
          <p:cNvSpPr/>
          <p:nvPr/>
        </p:nvSpPr>
        <p:spPr>
          <a:xfrm>
            <a:off x="4118497" y="5163253"/>
            <a:ext cx="511986" cy="503853"/>
          </a:xfrm>
          <a:prstGeom prst="roundRect">
            <a:avLst/>
          </a:prstGeom>
          <a:solidFill>
            <a:srgbClr val="9999FF"/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12E3F-F2EA-4096-A5BF-D0B72ED7772A}"/>
              </a:ext>
            </a:extLst>
          </p:cNvPr>
          <p:cNvSpPr txBox="1"/>
          <p:nvPr/>
        </p:nvSpPr>
        <p:spPr>
          <a:xfrm>
            <a:off x="4883608" y="5301834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Emojis</a:t>
            </a:r>
            <a:r>
              <a:rPr lang="it-IT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removal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1AB13BAC-1106-41B8-AE93-4122CACAB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94" y="5269118"/>
            <a:ext cx="292122" cy="292122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9A15079-474A-42AC-94EB-52F00CEB9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594" y="3214248"/>
            <a:ext cx="1097970" cy="1097970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5C307784-C3D7-46B0-8962-D270E1A262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86" y="3998667"/>
            <a:ext cx="455963" cy="455963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476E4F98-ADBA-4D14-B0D6-C6169E9F0FCF}"/>
              </a:ext>
            </a:extLst>
          </p:cNvPr>
          <p:cNvSpPr/>
          <p:nvPr/>
        </p:nvSpPr>
        <p:spPr>
          <a:xfrm>
            <a:off x="3420628" y="1875453"/>
            <a:ext cx="595270" cy="4009041"/>
          </a:xfrm>
          <a:prstGeom prst="leftBrace">
            <a:avLst>
              <a:gd name="adj1" fmla="val 42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7F5A0D02-6B77-4FC3-8E99-ACCED355143D}"/>
              </a:ext>
            </a:extLst>
          </p:cNvPr>
          <p:cNvSpPr/>
          <p:nvPr/>
        </p:nvSpPr>
        <p:spPr>
          <a:xfrm rot="10800000">
            <a:off x="7088963" y="1875452"/>
            <a:ext cx="595270" cy="4009041"/>
          </a:xfrm>
          <a:prstGeom prst="leftBrace">
            <a:avLst>
              <a:gd name="adj1" fmla="val 4281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E599D9-1DAF-4947-934E-FC0BF2BAFFA6}"/>
              </a:ext>
            </a:extLst>
          </p:cNvPr>
          <p:cNvSpPr txBox="1"/>
          <p:nvPr/>
        </p:nvSpPr>
        <p:spPr>
          <a:xfrm>
            <a:off x="8581404" y="5520933"/>
            <a:ext cx="3428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An effective grammar correction is very hard to achieve. In this project simple standard english grammar rules are checked, exploiting the </a:t>
            </a:r>
            <a:r>
              <a:rPr lang="it-IT" sz="1100" i="1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language_check </a:t>
            </a:r>
            <a:r>
              <a:rPr lang="it-IT" sz="11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python module.</a:t>
            </a:r>
            <a:endParaRPr lang="en-US" sz="1100" dirty="0">
              <a:latin typeface="Noto Sans Light" panose="020B0402040504020204" pitchFamily="34"/>
              <a:ea typeface="Noto Sans Light" panose="020B0402040504020204" pitchFamily="34"/>
              <a:cs typeface="Noto Sans Light" panose="020B0402040504020204" pitchFamily="34"/>
            </a:endParaRPr>
          </a:p>
        </p:txBody>
      </p: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E4FAA8AB-294C-476A-AE2A-BE73A1D06E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86" y="5659432"/>
            <a:ext cx="498688" cy="498688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4887961-1409-485A-951D-41F563852331}"/>
              </a:ext>
            </a:extLst>
          </p:cNvPr>
          <p:cNvSpPr/>
          <p:nvPr/>
        </p:nvSpPr>
        <p:spPr>
          <a:xfrm>
            <a:off x="7951388" y="5382352"/>
            <a:ext cx="3876397" cy="1004282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65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00DFC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BUILDING THE DATASET</a:t>
            </a:r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sz="2000" b="1" dirty="0">
                <a:solidFill>
                  <a:srgbClr val="F17373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TWEETS SCRAPING</a:t>
            </a:r>
            <a:endParaRPr lang="en-US" sz="2000" dirty="0">
              <a:solidFill>
                <a:srgbClr val="F17373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A5007FF1-50FF-4A97-A331-0D526B78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78" t="7455" r="3596" b="6094"/>
          <a:stretch/>
        </p:blipFill>
        <p:spPr>
          <a:xfrm>
            <a:off x="9187427" y="5232068"/>
            <a:ext cx="1998271" cy="132848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1C697D8-553A-4CF8-8D7B-BF0EDDCE2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703" y="5609596"/>
            <a:ext cx="1023457" cy="1023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B35F5F-A259-47F3-98FD-972B8EABB3D6}"/>
              </a:ext>
            </a:extLst>
          </p:cNvPr>
          <p:cNvSpPr txBox="1"/>
          <p:nvPr/>
        </p:nvSpPr>
        <p:spPr>
          <a:xfrm>
            <a:off x="856481" y="1741715"/>
            <a:ext cx="106506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 the system to work, there’s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need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to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collect data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as much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close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as possible, in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content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and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distribution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to the data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 which the system must work with.</a:t>
            </a: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Due to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offical Twitter APIs limitations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within a single tweets scraping session,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only tweets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posted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no earlier than 7 days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back with respect to the scraping date, can be retrieved.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Therefore, in order to collect enough data to train our model,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four weekly tweets data collection were </a:t>
            </a:r>
          </a:p>
          <a:p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performed: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each Monday, starting on </a:t>
            </a:r>
            <a:r>
              <a:rPr lang="it-IT" sz="1400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Monday 14 September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until </a:t>
            </a:r>
            <a:r>
              <a:rPr lang="it-IT" sz="1400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Monday 12 October. </a:t>
            </a:r>
          </a:p>
          <a:p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53686-790F-485A-BD62-836331DEE1CA}"/>
              </a:ext>
            </a:extLst>
          </p:cNvPr>
          <p:cNvSpPr txBox="1"/>
          <p:nvPr/>
        </p:nvSpPr>
        <p:spPr>
          <a:xfrm>
            <a:off x="856480" y="3771676"/>
            <a:ext cx="85559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Tweets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search query criterias adopted: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Keywords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filtering</a:t>
            </a:r>
          </a:p>
          <a:p>
            <a:pPr lvl="1"/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English language tweets</a:t>
            </a:r>
          </a:p>
          <a:p>
            <a:pPr lvl="1"/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Tweets posted in one of the American States: more specifically, the query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search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was performed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iteratively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 each of the US States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r>
              <a:rPr lang="it-IT" sz="1400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(a search area corrispondent to each US State was defined through coordinates and a radius of 350km)</a:t>
            </a:r>
          </a:p>
          <a:p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7300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00DFC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BUILDING THE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DATASET: </a:t>
            </a:r>
            <a:r>
              <a:rPr lang="it-IT" sz="2000" b="1" dirty="0">
                <a:solidFill>
                  <a:srgbClr val="F17373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SCRAPE RESULTS</a:t>
            </a:r>
            <a:endParaRPr lang="en-US" sz="2000" dirty="0">
              <a:solidFill>
                <a:srgbClr val="F17373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F1501-5FB5-4D3A-A87A-CA5574B7A5CA}"/>
              </a:ext>
            </a:extLst>
          </p:cNvPr>
          <p:cNvSpPr txBox="1"/>
          <p:nvPr/>
        </p:nvSpPr>
        <p:spPr>
          <a:xfrm>
            <a:off x="856481" y="1658656"/>
            <a:ext cx="63097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 total amount of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7666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tweets has been collected, as shown in the table. </a:t>
            </a:r>
          </a:p>
          <a:p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50D99B-D391-4027-98B0-12380FE37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737922"/>
              </p:ext>
            </p:extLst>
          </p:nvPr>
        </p:nvGraphicFramePr>
        <p:xfrm>
          <a:off x="2198265" y="2622816"/>
          <a:ext cx="7795470" cy="22772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598490">
                  <a:extLst>
                    <a:ext uri="{9D8B030D-6E8A-4147-A177-3AD203B41FA5}">
                      <a16:colId xmlns:a16="http://schemas.microsoft.com/office/drawing/2014/main" val="3351552273"/>
                    </a:ext>
                  </a:extLst>
                </a:gridCol>
                <a:gridCol w="2598490">
                  <a:extLst>
                    <a:ext uri="{9D8B030D-6E8A-4147-A177-3AD203B41FA5}">
                      <a16:colId xmlns:a16="http://schemas.microsoft.com/office/drawing/2014/main" val="2898863359"/>
                    </a:ext>
                  </a:extLst>
                </a:gridCol>
                <a:gridCol w="2598490">
                  <a:extLst>
                    <a:ext uri="{9D8B030D-6E8A-4147-A177-3AD203B41FA5}">
                      <a16:colId xmlns:a16="http://schemas.microsoft.com/office/drawing/2014/main" val="1052885096"/>
                    </a:ext>
                  </a:extLst>
                </a:gridCol>
              </a:tblGrid>
              <a:tr h="4012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WEEK 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NR OF TWEETS SCRAPED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SCRAPING SESSION TIME  (min) 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43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14/09 – 21/09 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1609</a:t>
                      </a: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39</a:t>
                      </a: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036202"/>
                  </a:ext>
                </a:extLst>
              </a:tr>
              <a:tr h="3926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21/09 – 28/09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3052</a:t>
                      </a: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61</a:t>
                      </a: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27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28/09 – 5/09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1762</a:t>
                      </a: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46</a:t>
                      </a: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198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5/10 – 12/10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1543</a:t>
                      </a: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45</a:t>
                      </a: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7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TOTAL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7666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0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191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797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62F636-1972-45F9-BBE4-6788368DF71D}"/>
              </a:ext>
            </a:extLst>
          </p:cNvPr>
          <p:cNvSpPr txBox="1"/>
          <p:nvPr/>
        </p:nvSpPr>
        <p:spPr>
          <a:xfrm>
            <a:off x="1375395" y="5628665"/>
            <a:ext cx="10134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set of tweets resulting from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 week of collection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has been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manually tagged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 a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sentiment class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positive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negative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or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neutral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and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further filtered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bot spam tweets were deleted and the relative user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blacklisted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After this step,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final dataset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has been obtained, with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2329 labeled samples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6A8AF5-C82E-48C8-98A9-452D0533D542}"/>
              </a:ext>
            </a:extLst>
          </p:cNvPr>
          <p:cNvSpPr/>
          <p:nvPr/>
        </p:nvSpPr>
        <p:spPr>
          <a:xfrm>
            <a:off x="580738" y="5518232"/>
            <a:ext cx="10863466" cy="949679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685C4E7-CF82-4DF6-A14C-2950DC058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6" y="5743727"/>
            <a:ext cx="498688" cy="4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39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00DFC0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BUILDING THE DATASET</a:t>
            </a:r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sz="2000" b="1" dirty="0">
                <a:solidFill>
                  <a:srgbClr val="F17373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DATASET OBTAINED AND CLASS DISTRIBUTION</a:t>
            </a:r>
            <a:endParaRPr lang="en-US" sz="2000" dirty="0">
              <a:solidFill>
                <a:srgbClr val="F17373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7F098-BCBD-4C7C-81AC-64C1AE29534F}"/>
              </a:ext>
            </a:extLst>
          </p:cNvPr>
          <p:cNvSpPr txBox="1"/>
          <p:nvPr/>
        </p:nvSpPr>
        <p:spPr>
          <a:xfrm>
            <a:off x="856481" y="1741715"/>
            <a:ext cx="75905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After merging together the results of the 4 week scrape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final dataset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 obtained: </a:t>
            </a: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3BD85160-75A1-454E-ABAF-44DE11DD5F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816428"/>
              </p:ext>
            </p:extLst>
          </p:nvPr>
        </p:nvGraphicFramePr>
        <p:xfrm>
          <a:off x="1304113" y="2484587"/>
          <a:ext cx="3457511" cy="3227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E030E19-BCCD-4E6D-AE63-71640E8BF480}"/>
              </a:ext>
            </a:extLst>
          </p:cNvPr>
          <p:cNvSpPr txBox="1"/>
          <p:nvPr/>
        </p:nvSpPr>
        <p:spPr>
          <a:xfrm>
            <a:off x="4144446" y="5808194"/>
            <a:ext cx="240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Positive/Negative/Neutral </a:t>
            </a:r>
          </a:p>
          <a:p>
            <a:pPr algn="ctr"/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distribution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7C7D561-CB08-48AF-87A0-F6025E44A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918431"/>
              </p:ext>
            </p:extLst>
          </p:nvPr>
        </p:nvGraphicFramePr>
        <p:xfrm>
          <a:off x="5897130" y="2484587"/>
          <a:ext cx="4705273" cy="3227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CC2EED0D-8FCE-4CB2-AB01-89A889895A4B}"/>
              </a:ext>
            </a:extLst>
          </p:cNvPr>
          <p:cNvSpPr txBox="1"/>
          <p:nvPr/>
        </p:nvSpPr>
        <p:spPr>
          <a:xfrm>
            <a:off x="4228604" y="6374310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2">
                    <a:lumMod val="2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Total # of samples: </a:t>
            </a:r>
            <a:r>
              <a:rPr lang="it-IT" sz="1400" b="1" dirty="0">
                <a:solidFill>
                  <a:schemeClr val="bg2">
                    <a:lumMod val="2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2329</a:t>
            </a:r>
            <a:endParaRPr lang="en-US" sz="1400" b="1" dirty="0">
              <a:solidFill>
                <a:schemeClr val="bg2">
                  <a:lumMod val="2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E3B0E64-20A1-4895-8D23-AD2A2087E8DB}"/>
              </a:ext>
            </a:extLst>
          </p:cNvPr>
          <p:cNvSpPr/>
          <p:nvPr/>
        </p:nvSpPr>
        <p:spPr>
          <a:xfrm>
            <a:off x="4906850" y="3775046"/>
            <a:ext cx="343949" cy="92279"/>
          </a:xfrm>
          <a:prstGeom prst="rect">
            <a:avLst/>
          </a:prstGeom>
          <a:solidFill>
            <a:srgbClr val="00DFC0"/>
          </a:solidFill>
          <a:ln>
            <a:solidFill>
              <a:srgbClr val="00D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B82E344-A0EA-4758-8503-298362D2E107}"/>
              </a:ext>
            </a:extLst>
          </p:cNvPr>
          <p:cNvSpPr/>
          <p:nvPr/>
        </p:nvSpPr>
        <p:spPr>
          <a:xfrm>
            <a:off x="4915293" y="4007840"/>
            <a:ext cx="343949" cy="92279"/>
          </a:xfrm>
          <a:prstGeom prst="rect">
            <a:avLst/>
          </a:prstGeom>
          <a:solidFill>
            <a:srgbClr val="F17373"/>
          </a:solidFill>
          <a:ln>
            <a:solidFill>
              <a:srgbClr val="F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02F8416-F62E-4253-A844-9C6AD002EC1E}"/>
              </a:ext>
            </a:extLst>
          </p:cNvPr>
          <p:cNvSpPr/>
          <p:nvPr/>
        </p:nvSpPr>
        <p:spPr>
          <a:xfrm>
            <a:off x="4915292" y="4240634"/>
            <a:ext cx="343949" cy="92279"/>
          </a:xfrm>
          <a:prstGeom prst="rect">
            <a:avLst/>
          </a:prstGeom>
          <a:solidFill>
            <a:srgbClr val="9999FF"/>
          </a:solidFill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09D1B8-EF68-4349-A54C-B67098B8696B}"/>
              </a:ext>
            </a:extLst>
          </p:cNvPr>
          <p:cNvSpPr txBox="1"/>
          <p:nvPr/>
        </p:nvSpPr>
        <p:spPr>
          <a:xfrm>
            <a:off x="5259241" y="3682121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Positive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62A1D4-E99C-410E-AEDE-503EB687ED0F}"/>
              </a:ext>
            </a:extLst>
          </p:cNvPr>
          <p:cNvSpPr txBox="1"/>
          <p:nvPr/>
        </p:nvSpPr>
        <p:spPr>
          <a:xfrm>
            <a:off x="5250799" y="3902564"/>
            <a:ext cx="7906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Negative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042139-0D33-4590-9228-305598B54F89}"/>
              </a:ext>
            </a:extLst>
          </p:cNvPr>
          <p:cNvSpPr txBox="1"/>
          <p:nvPr/>
        </p:nvSpPr>
        <p:spPr>
          <a:xfrm>
            <a:off x="5249910" y="4132884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Neutral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4" name="Picture 3" descr="Shape, arrow&#10;&#10;Description automatically generated">
            <a:extLst>
              <a:ext uri="{FF2B5EF4-FFF2-40B4-BE49-F238E27FC236}">
                <a16:creationId xmlns:a16="http://schemas.microsoft.com/office/drawing/2014/main" id="{93B75DE7-D264-4F11-B82D-1075DEB83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80701" y="5932014"/>
            <a:ext cx="380585" cy="380585"/>
          </a:xfrm>
          <a:prstGeom prst="rect">
            <a:avLst/>
          </a:prstGeom>
        </p:spPr>
      </p:pic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3E894B14-F97B-4C6F-8E4E-D22EEB4205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32432" y="5932014"/>
            <a:ext cx="380585" cy="3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6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F17373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FEATURES EXTRACTION</a:t>
            </a:r>
            <a:endParaRPr lang="en-US" sz="2000" dirty="0">
              <a:solidFill>
                <a:srgbClr val="9999FF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8B8D1EEA-C25A-464F-9951-185C1040A233}"/>
              </a:ext>
            </a:extLst>
          </p:cNvPr>
          <p:cNvSpPr/>
          <p:nvPr/>
        </p:nvSpPr>
        <p:spPr>
          <a:xfrm>
            <a:off x="554633" y="2261014"/>
            <a:ext cx="1537011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TEXT ELABORATION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3A20753F-5776-45F4-80F1-662E615B149F}"/>
              </a:ext>
            </a:extLst>
          </p:cNvPr>
          <p:cNvSpPr/>
          <p:nvPr/>
        </p:nvSpPr>
        <p:spPr>
          <a:xfrm>
            <a:off x="3162343" y="2305373"/>
            <a:ext cx="1529760" cy="773388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TOKENIZATION</a:t>
            </a:r>
          </a:p>
          <a:p>
            <a:pPr algn="ctr"/>
            <a:r>
              <a:rPr lang="it-IT" sz="10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NLTK</a:t>
            </a:r>
            <a:endParaRPr lang="en-US" sz="10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4011D92-382B-4ED1-8802-0BD7A3796CC0}"/>
              </a:ext>
            </a:extLst>
          </p:cNvPr>
          <p:cNvSpPr/>
          <p:nvPr/>
        </p:nvSpPr>
        <p:spPr>
          <a:xfrm>
            <a:off x="4811529" y="2305373"/>
            <a:ext cx="1537011" cy="773388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STOPWORDS</a:t>
            </a:r>
            <a:r>
              <a:rPr lang="en-US" sz="10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</a:t>
            </a:r>
            <a:r>
              <a:rPr lang="en-US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FILTERING</a:t>
            </a:r>
            <a:endParaRPr lang="it-IT" sz="12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BDC3D21-8F38-4AEA-BBA0-80DE7F81E5AB}"/>
              </a:ext>
            </a:extLst>
          </p:cNvPr>
          <p:cNvSpPr/>
          <p:nvPr/>
        </p:nvSpPr>
        <p:spPr>
          <a:xfrm>
            <a:off x="6475218" y="2305372"/>
            <a:ext cx="1537011" cy="773389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POS TAGGING &amp; LEMMATIZATION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02EAB9EA-4E44-4155-9DF4-E6C204138532}"/>
              </a:ext>
            </a:extLst>
          </p:cNvPr>
          <p:cNvSpPr/>
          <p:nvPr/>
        </p:nvSpPr>
        <p:spPr>
          <a:xfrm>
            <a:off x="8131656" y="1948863"/>
            <a:ext cx="1720758" cy="356510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UNI-GRAMS COUNTING</a:t>
            </a:r>
            <a:endParaRPr lang="en-US" sz="10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3F409940-1C34-4795-A9D6-EDB784A16A7D}"/>
              </a:ext>
            </a:extLst>
          </p:cNvPr>
          <p:cNvSpPr/>
          <p:nvPr/>
        </p:nvSpPr>
        <p:spPr>
          <a:xfrm>
            <a:off x="9971841" y="2305374"/>
            <a:ext cx="1537011" cy="773388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SELECT K BEST</a:t>
            </a:r>
            <a:endParaRPr lang="en-US" sz="10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C08F6C5-7B12-4066-86A3-2D04F2650E76}"/>
              </a:ext>
            </a:extLst>
          </p:cNvPr>
          <p:cNvSpPr/>
          <p:nvPr/>
        </p:nvSpPr>
        <p:spPr>
          <a:xfrm>
            <a:off x="8131656" y="2366170"/>
            <a:ext cx="1720758" cy="356510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UNI + BI-GRAMS</a:t>
            </a:r>
          </a:p>
          <a:p>
            <a:pPr algn="ctr"/>
            <a:r>
              <a:rPr lang="it-IT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COUNTING</a:t>
            </a:r>
            <a:endParaRPr lang="en-US" sz="10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930F93F-EAA0-4F61-AA46-1049599E5E51}"/>
              </a:ext>
            </a:extLst>
          </p:cNvPr>
          <p:cNvSpPr/>
          <p:nvPr/>
        </p:nvSpPr>
        <p:spPr>
          <a:xfrm>
            <a:off x="8131656" y="2781083"/>
            <a:ext cx="1720758" cy="356510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UNI-GRAMS TF-IDF</a:t>
            </a:r>
            <a:endParaRPr lang="en-US" sz="10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78DD7B52-075E-4553-9348-83A68CADC99E}"/>
              </a:ext>
            </a:extLst>
          </p:cNvPr>
          <p:cNvSpPr/>
          <p:nvPr/>
        </p:nvSpPr>
        <p:spPr>
          <a:xfrm>
            <a:off x="8131656" y="3195996"/>
            <a:ext cx="1720758" cy="356510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UNI + BI-GRAMS TF-IDF</a:t>
            </a:r>
            <a:endParaRPr lang="en-US" sz="10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9B66105-CD61-45B1-9D14-A352AE48F994}"/>
              </a:ext>
            </a:extLst>
          </p:cNvPr>
          <p:cNvSpPr/>
          <p:nvPr/>
        </p:nvSpPr>
        <p:spPr>
          <a:xfrm>
            <a:off x="3042915" y="1837639"/>
            <a:ext cx="8592615" cy="1836739"/>
          </a:xfrm>
          <a:prstGeom prst="roundRect">
            <a:avLst>
              <a:gd name="adj" fmla="val 1889"/>
            </a:avLst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1508163-1EF4-4439-AE33-EE29C456CC8C}"/>
              </a:ext>
            </a:extLst>
          </p:cNvPr>
          <p:cNvSpPr/>
          <p:nvPr/>
        </p:nvSpPr>
        <p:spPr>
          <a:xfrm>
            <a:off x="2257040" y="2513692"/>
            <a:ext cx="620478" cy="484632"/>
          </a:xfrm>
          <a:prstGeom prst="rightArrow">
            <a:avLst/>
          </a:prstGeom>
          <a:solidFill>
            <a:srgbClr val="F1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4C7D938-2D90-4415-BB02-A482FAA53A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92" y="2329160"/>
            <a:ext cx="1151358" cy="11513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4D5501-A485-4114-8B21-67DDCC0D47A3}"/>
              </a:ext>
            </a:extLst>
          </p:cNvPr>
          <p:cNvSpPr txBox="1"/>
          <p:nvPr/>
        </p:nvSpPr>
        <p:spPr>
          <a:xfrm>
            <a:off x="554633" y="4073741"/>
            <a:ext cx="114377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 need to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mine tweets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preprocessed text in order to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extract useful features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 models training. </a:t>
            </a: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Four features extraction pipelines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have been tried, and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 model has been trained and tuned on the output of each of these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Pipeline 1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Tokenization, Stopwords Filtering, Lemmatization,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Uni-grams Counting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Best k Features Selction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Pipeline 2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Tokenization, Stopwords Filtering, Lemmatization,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Uni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Bi-grams Counting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Best k Features Selction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Pipeline 3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Tokenization, Stopwords Filtering, Lemmatization,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TF-IDF of Uni-grams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Best k Features Selction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Pipeline 4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Tokenization, Stopwords Filtering, Lemmatization,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TF-IDF of Uni + Bi-grams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Best k Features Selction </a:t>
            </a: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                  	 </a:t>
            </a:r>
          </a:p>
          <a:p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		       Input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Preprocessed Tweet Text                               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Output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TERMS COUNT/TF-IDF sparse matrix</a:t>
            </a:r>
          </a:p>
          <a:p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E11435-FECB-4A47-A28E-B23C1A7C93B8}"/>
              </a:ext>
            </a:extLst>
          </p:cNvPr>
          <p:cNvSpPr/>
          <p:nvPr/>
        </p:nvSpPr>
        <p:spPr>
          <a:xfrm>
            <a:off x="2137329" y="6115984"/>
            <a:ext cx="511986" cy="503853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52217CF-FADA-4529-B8CD-3DE9D226612A}"/>
              </a:ext>
            </a:extLst>
          </p:cNvPr>
          <p:cNvSpPr/>
          <p:nvPr/>
        </p:nvSpPr>
        <p:spPr>
          <a:xfrm>
            <a:off x="6348540" y="6115984"/>
            <a:ext cx="511986" cy="503853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5BA1016-B89A-4377-BA82-53DEC4763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01" y="6191689"/>
            <a:ext cx="352441" cy="352441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D306962-F09F-4E24-8A7D-65F8C8DAB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385" y="6153835"/>
            <a:ext cx="390295" cy="3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4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F17373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FEATURES EXTRACTION STEPS</a:t>
            </a:r>
            <a:endParaRPr lang="en-US" sz="2000" dirty="0">
              <a:solidFill>
                <a:srgbClr val="9999FF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E93FBB-CA0C-4052-A80E-D51586F9B0A7}"/>
              </a:ext>
            </a:extLst>
          </p:cNvPr>
          <p:cNvSpPr txBox="1"/>
          <p:nvPr/>
        </p:nvSpPr>
        <p:spPr>
          <a:xfrm>
            <a:off x="906971" y="1951326"/>
            <a:ext cx="10144124" cy="386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Vocabulary size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4688 terms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CountVectorizer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Counting only Uni-grams or both Uni-grams and Bi-grams.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Ignoring terms having a document frequency strictly higher than the given threshold value. </a:t>
            </a:r>
          </a:p>
          <a:p>
            <a:pPr>
              <a:lnSpc>
                <a:spcPct val="150000"/>
              </a:lnSpc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	Threshold values tried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0.65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400" dirty="0">
                <a:effectLst/>
                <a:latin typeface="Consolas" panose="020B0609020204030204" pitchFamily="49" charset="0"/>
              </a:rPr>
              <a:t>](the parameter represents a portion of documents)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[3</a:t>
            </a:r>
            <a:r>
              <a:rPr lang="en-US" sz="1400" dirty="0">
                <a:latin typeface="Consolas" panose="020B0609020204030204" pitchFamily="49" charset="0"/>
              </a:rPr>
              <a:t>. </a:t>
            </a:r>
            <a:r>
              <a:rPr lang="en-US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TF-IDF Transformer]</a:t>
            </a:r>
            <a:endParaRPr lang="en-US" sz="1400" b="1" dirty="0">
              <a:effectLst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4.   Best k Features Selection</a:t>
            </a:r>
            <a:r>
              <a:rPr lang="en-US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en-US" sz="1400" dirty="0"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Selection of the k best features based on statistical tests (chi2). 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effectLst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	Values tried as k </a:t>
            </a:r>
            <a:r>
              <a:rPr lang="en-US" sz="1400" dirty="0">
                <a:latin typeface="Consolas" panose="020B0609020204030204" pitchFamily="49" charset="0"/>
                <a:ea typeface="Noto Sans" panose="020B0502040504020204" pitchFamily="34"/>
                <a:cs typeface="Noto Sans" panose="020B0502040504020204" pitchFamily="34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latin typeface="Consolas" panose="020B0609020204030204" pitchFamily="49" charset="0"/>
              </a:rPr>
              <a:t>]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lvl="1"/>
            <a:endParaRPr lang="en-US" sz="1400" dirty="0">
              <a:effectLst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sz="1400" dirty="0"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sz="1400" dirty="0">
              <a:effectLst/>
              <a:latin typeface="Consolas" panose="020B0609020204030204" pitchFamily="49" charset="0"/>
            </a:endParaRP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589806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F17373">
              <a:alpha val="7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BUILDING THE ML MODEL </a:t>
            </a:r>
            <a:endParaRPr lang="en-US" sz="2000" dirty="0">
              <a:solidFill>
                <a:srgbClr val="9999FF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C79DCCE-962C-454D-BCEF-6E8B074C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90808"/>
              </p:ext>
            </p:extLst>
          </p:nvPr>
        </p:nvGraphicFramePr>
        <p:xfrm>
          <a:off x="4264090" y="1873824"/>
          <a:ext cx="6904656" cy="244049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304564">
                  <a:extLst>
                    <a:ext uri="{9D8B030D-6E8A-4147-A177-3AD203B41FA5}">
                      <a16:colId xmlns:a16="http://schemas.microsoft.com/office/drawing/2014/main" val="1368015772"/>
                    </a:ext>
                  </a:extLst>
                </a:gridCol>
                <a:gridCol w="2300046">
                  <a:extLst>
                    <a:ext uri="{9D8B030D-6E8A-4147-A177-3AD203B41FA5}">
                      <a16:colId xmlns:a16="http://schemas.microsoft.com/office/drawing/2014/main" val="2484786956"/>
                    </a:ext>
                  </a:extLst>
                </a:gridCol>
                <a:gridCol w="2300046">
                  <a:extLst>
                    <a:ext uri="{9D8B030D-6E8A-4147-A177-3AD203B41FA5}">
                      <a16:colId xmlns:a16="http://schemas.microsoft.com/office/drawing/2014/main" val="2655221745"/>
                    </a:ext>
                  </a:extLst>
                </a:gridCol>
              </a:tblGrid>
              <a:tr h="85673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4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en-US" sz="14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TERMS COUNTING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TF-IDF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16268"/>
                  </a:ext>
                </a:extLst>
              </a:tr>
              <a:tr h="7918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UNI-GRAMS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617362"/>
                  </a:ext>
                </a:extLst>
              </a:tr>
              <a:tr h="79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 + BI-GRAMS</a:t>
                      </a: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65051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92A12CE-FF79-4D12-ACED-B3B1DFEAE3B9}"/>
              </a:ext>
            </a:extLst>
          </p:cNvPr>
          <p:cNvSpPr txBox="1"/>
          <p:nvPr/>
        </p:nvSpPr>
        <p:spPr>
          <a:xfrm>
            <a:off x="870352" y="1795609"/>
            <a:ext cx="2754280" cy="4724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Models selected for training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Base Estimators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SVM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Logistic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MN – Bayes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CN – Bayes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Decision Tree</a:t>
            </a:r>
          </a:p>
          <a:p>
            <a:pPr lvl="1"/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Ensembles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DT + Bagging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SVM + Bagging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LR + Bagging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Random Forest</a:t>
            </a:r>
          </a:p>
          <a:p>
            <a:pPr lvl="1"/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CDE57E-2969-4524-BE57-D67642F1610D}"/>
              </a:ext>
            </a:extLst>
          </p:cNvPr>
          <p:cNvSpPr/>
          <p:nvPr/>
        </p:nvSpPr>
        <p:spPr>
          <a:xfrm>
            <a:off x="1338000" y="2509705"/>
            <a:ext cx="248203" cy="228831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1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08D98F3-0906-458E-8AAD-C5237F033A41}"/>
              </a:ext>
            </a:extLst>
          </p:cNvPr>
          <p:cNvSpPr/>
          <p:nvPr/>
        </p:nvSpPr>
        <p:spPr>
          <a:xfrm>
            <a:off x="1337999" y="2837678"/>
            <a:ext cx="248203" cy="228831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2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7FA15F-E0EF-48F4-B55A-832617A817D9}"/>
              </a:ext>
            </a:extLst>
          </p:cNvPr>
          <p:cNvSpPr/>
          <p:nvPr/>
        </p:nvSpPr>
        <p:spPr>
          <a:xfrm>
            <a:off x="1337999" y="3165652"/>
            <a:ext cx="248203" cy="228831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3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77DCD06-8BF4-44EC-A77E-250AFE347485}"/>
              </a:ext>
            </a:extLst>
          </p:cNvPr>
          <p:cNvSpPr/>
          <p:nvPr/>
        </p:nvSpPr>
        <p:spPr>
          <a:xfrm>
            <a:off x="1337999" y="3475505"/>
            <a:ext cx="248203" cy="228831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4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A2C12ED-837C-4B6D-A9B8-37CC58B9A0C5}"/>
              </a:ext>
            </a:extLst>
          </p:cNvPr>
          <p:cNvSpPr/>
          <p:nvPr/>
        </p:nvSpPr>
        <p:spPr>
          <a:xfrm>
            <a:off x="1337998" y="3798335"/>
            <a:ext cx="248203" cy="228831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5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85D29C5-CEBF-4FF9-9285-4157AD196D1A}"/>
              </a:ext>
            </a:extLst>
          </p:cNvPr>
          <p:cNvSpPr/>
          <p:nvPr/>
        </p:nvSpPr>
        <p:spPr>
          <a:xfrm>
            <a:off x="1337997" y="4562349"/>
            <a:ext cx="248203" cy="228831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6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16A6D53-9291-4E3B-8AB7-8C46BE1FC92E}"/>
              </a:ext>
            </a:extLst>
          </p:cNvPr>
          <p:cNvSpPr/>
          <p:nvPr/>
        </p:nvSpPr>
        <p:spPr>
          <a:xfrm>
            <a:off x="1337996" y="4851920"/>
            <a:ext cx="248203" cy="228831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7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13851A8-54D4-416C-B067-DFBBF11AC6E2}"/>
              </a:ext>
            </a:extLst>
          </p:cNvPr>
          <p:cNvSpPr/>
          <p:nvPr/>
        </p:nvSpPr>
        <p:spPr>
          <a:xfrm>
            <a:off x="1337995" y="5161773"/>
            <a:ext cx="248203" cy="228831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8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677C25B-2D6E-4797-BE44-2EDB532374CA}"/>
              </a:ext>
            </a:extLst>
          </p:cNvPr>
          <p:cNvSpPr/>
          <p:nvPr/>
        </p:nvSpPr>
        <p:spPr>
          <a:xfrm>
            <a:off x="1337994" y="5471626"/>
            <a:ext cx="248203" cy="228831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9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CDEF82B-E5B6-4D29-AD06-CDBF78B1331B}"/>
              </a:ext>
            </a:extLst>
          </p:cNvPr>
          <p:cNvSpPr/>
          <p:nvPr/>
        </p:nvSpPr>
        <p:spPr>
          <a:xfrm>
            <a:off x="6831627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1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41A8354-F11B-4F96-B5C0-42BABD54122A}"/>
              </a:ext>
            </a:extLst>
          </p:cNvPr>
          <p:cNvSpPr/>
          <p:nvPr/>
        </p:nvSpPr>
        <p:spPr>
          <a:xfrm>
            <a:off x="7191274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2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B7B0094-70DD-445B-9934-EBFFBCD9036D}"/>
              </a:ext>
            </a:extLst>
          </p:cNvPr>
          <p:cNvSpPr/>
          <p:nvPr/>
        </p:nvSpPr>
        <p:spPr>
          <a:xfrm>
            <a:off x="7550921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3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7439EBD-15A8-4312-A9C4-1B6630F656F2}"/>
              </a:ext>
            </a:extLst>
          </p:cNvPr>
          <p:cNvSpPr/>
          <p:nvPr/>
        </p:nvSpPr>
        <p:spPr>
          <a:xfrm>
            <a:off x="7910568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4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1CD8EB5-B57F-43F2-9CE2-4C4492C68613}"/>
              </a:ext>
            </a:extLst>
          </p:cNvPr>
          <p:cNvSpPr/>
          <p:nvPr/>
        </p:nvSpPr>
        <p:spPr>
          <a:xfrm>
            <a:off x="8270215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5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56291CB-126A-488B-B5B7-2F414602C83C}"/>
              </a:ext>
            </a:extLst>
          </p:cNvPr>
          <p:cNvSpPr/>
          <p:nvPr/>
        </p:nvSpPr>
        <p:spPr>
          <a:xfrm>
            <a:off x="9134953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1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FB635C4-46E0-476D-9B7B-FE146B4AE878}"/>
              </a:ext>
            </a:extLst>
          </p:cNvPr>
          <p:cNvSpPr/>
          <p:nvPr/>
        </p:nvSpPr>
        <p:spPr>
          <a:xfrm>
            <a:off x="9494600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2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F728986-BB64-480A-8F80-4FAB2DF964CE}"/>
              </a:ext>
            </a:extLst>
          </p:cNvPr>
          <p:cNvSpPr/>
          <p:nvPr/>
        </p:nvSpPr>
        <p:spPr>
          <a:xfrm>
            <a:off x="9854247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3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F3F19C2-A81A-4AFD-A256-C8964D60625E}"/>
              </a:ext>
            </a:extLst>
          </p:cNvPr>
          <p:cNvSpPr/>
          <p:nvPr/>
        </p:nvSpPr>
        <p:spPr>
          <a:xfrm>
            <a:off x="10213894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4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6B6B66B-AF1F-4058-9BDC-172676061C4E}"/>
              </a:ext>
            </a:extLst>
          </p:cNvPr>
          <p:cNvSpPr/>
          <p:nvPr/>
        </p:nvSpPr>
        <p:spPr>
          <a:xfrm>
            <a:off x="10573541" y="2807797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5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ED58EBD-A01B-46F9-97C0-F40B9709CB25}"/>
              </a:ext>
            </a:extLst>
          </p:cNvPr>
          <p:cNvSpPr/>
          <p:nvPr/>
        </p:nvSpPr>
        <p:spPr>
          <a:xfrm>
            <a:off x="6831626" y="3755239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1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3E5A5FB-A581-4C40-BA98-DBA3E698F3E7}"/>
              </a:ext>
            </a:extLst>
          </p:cNvPr>
          <p:cNvSpPr/>
          <p:nvPr/>
        </p:nvSpPr>
        <p:spPr>
          <a:xfrm>
            <a:off x="7191273" y="3755239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2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A6239E5-69A1-44FF-9DF7-5B606B199F2C}"/>
              </a:ext>
            </a:extLst>
          </p:cNvPr>
          <p:cNvSpPr/>
          <p:nvPr/>
        </p:nvSpPr>
        <p:spPr>
          <a:xfrm>
            <a:off x="7550920" y="3755239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3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E7EAFA7-077B-4357-83EE-157ABF3408CF}"/>
              </a:ext>
            </a:extLst>
          </p:cNvPr>
          <p:cNvSpPr/>
          <p:nvPr/>
        </p:nvSpPr>
        <p:spPr>
          <a:xfrm>
            <a:off x="7910567" y="3755239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4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7371D1F-0A92-401E-9E1C-322F3414F017}"/>
              </a:ext>
            </a:extLst>
          </p:cNvPr>
          <p:cNvSpPr/>
          <p:nvPr/>
        </p:nvSpPr>
        <p:spPr>
          <a:xfrm>
            <a:off x="8270214" y="3755239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5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5B3620F-7DAC-4C45-AD40-AAEAF4041713}"/>
              </a:ext>
            </a:extLst>
          </p:cNvPr>
          <p:cNvSpPr/>
          <p:nvPr/>
        </p:nvSpPr>
        <p:spPr>
          <a:xfrm>
            <a:off x="9134952" y="3746720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1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96F406C-9B23-4ADE-BCD1-0731B5B58983}"/>
              </a:ext>
            </a:extLst>
          </p:cNvPr>
          <p:cNvSpPr/>
          <p:nvPr/>
        </p:nvSpPr>
        <p:spPr>
          <a:xfrm>
            <a:off x="9494599" y="3746720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2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CE9579C3-4C5F-46AD-A26E-7D6B693DBC4E}"/>
              </a:ext>
            </a:extLst>
          </p:cNvPr>
          <p:cNvSpPr/>
          <p:nvPr/>
        </p:nvSpPr>
        <p:spPr>
          <a:xfrm>
            <a:off x="9854246" y="3746720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3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8DA2650-E52E-42B2-9F1C-C37A80C1E858}"/>
              </a:ext>
            </a:extLst>
          </p:cNvPr>
          <p:cNvSpPr/>
          <p:nvPr/>
        </p:nvSpPr>
        <p:spPr>
          <a:xfrm>
            <a:off x="10213893" y="3746720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4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B149887-0C69-4329-B266-DCBE119A45B5}"/>
              </a:ext>
            </a:extLst>
          </p:cNvPr>
          <p:cNvSpPr/>
          <p:nvPr/>
        </p:nvSpPr>
        <p:spPr>
          <a:xfrm>
            <a:off x="10573540" y="3746720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5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1FAF23A-D48D-451C-8F44-42EDD2E6E6EE}"/>
              </a:ext>
            </a:extLst>
          </p:cNvPr>
          <p:cNvSpPr/>
          <p:nvPr/>
        </p:nvSpPr>
        <p:spPr>
          <a:xfrm>
            <a:off x="9134953" y="3151789"/>
            <a:ext cx="276921" cy="271160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6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AA77B4E-B042-4749-85BD-DAAA4F7E52C7}"/>
              </a:ext>
            </a:extLst>
          </p:cNvPr>
          <p:cNvSpPr/>
          <p:nvPr/>
        </p:nvSpPr>
        <p:spPr>
          <a:xfrm>
            <a:off x="9508958" y="3143012"/>
            <a:ext cx="276921" cy="271160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7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DC818A3-0870-478E-9588-B261A3D42A9D}"/>
              </a:ext>
            </a:extLst>
          </p:cNvPr>
          <p:cNvSpPr/>
          <p:nvPr/>
        </p:nvSpPr>
        <p:spPr>
          <a:xfrm>
            <a:off x="9854247" y="3138990"/>
            <a:ext cx="276921" cy="271160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8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6DB3497-5B7B-4F08-8E2F-1197A40A73E4}"/>
              </a:ext>
            </a:extLst>
          </p:cNvPr>
          <p:cNvSpPr/>
          <p:nvPr/>
        </p:nvSpPr>
        <p:spPr>
          <a:xfrm>
            <a:off x="6831626" y="3143012"/>
            <a:ext cx="276921" cy="257818"/>
          </a:xfrm>
          <a:prstGeom prst="roundRect">
            <a:avLst/>
          </a:prstGeom>
          <a:solidFill>
            <a:srgbClr val="F1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9</a:t>
            </a:r>
            <a:endParaRPr lang="en-US" sz="1200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EF350C-1D06-471A-981B-7BBA5777366A}"/>
              </a:ext>
            </a:extLst>
          </p:cNvPr>
          <p:cNvSpPr txBox="1"/>
          <p:nvPr/>
        </p:nvSpPr>
        <p:spPr>
          <a:xfrm>
            <a:off x="4201230" y="4691952"/>
            <a:ext cx="66993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Base Estimator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has been trained and tuned for each of the 4 combinations.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Ensembles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were not trained for each combination due to large training time needed.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Total number of training and tuning pipelines: 20 base + 4 ensembles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91367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B32A2636-A7F2-4256-BEF0-1F6A89C3D76F}"/>
              </a:ext>
            </a:extLst>
          </p:cNvPr>
          <p:cNvSpPr txBox="1"/>
          <p:nvPr/>
        </p:nvSpPr>
        <p:spPr>
          <a:xfrm>
            <a:off x="991078" y="816429"/>
            <a:ext cx="10209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the table are reported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performances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base classifiers in the prediction of tweets classes. The metrics taken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into consideration are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accuracy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precision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recall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and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F1-score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aphicFrame>
        <p:nvGraphicFramePr>
          <p:cNvPr id="62" name="Table 4">
            <a:extLst>
              <a:ext uri="{FF2B5EF4-FFF2-40B4-BE49-F238E27FC236}">
                <a16:creationId xmlns:a16="http://schemas.microsoft.com/office/drawing/2014/main" id="{1FC2FD8B-A49B-4968-84E7-F10DA8DF1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178864"/>
              </p:ext>
            </p:extLst>
          </p:nvPr>
        </p:nvGraphicFramePr>
        <p:xfrm>
          <a:off x="991081" y="1524707"/>
          <a:ext cx="10209843" cy="403784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41971">
                  <a:extLst>
                    <a:ext uri="{9D8B030D-6E8A-4147-A177-3AD203B41FA5}">
                      <a16:colId xmlns:a16="http://schemas.microsoft.com/office/drawing/2014/main" val="3351552273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897823210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3904802939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2898863359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1741611459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1052885096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1479477249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2116775566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3789624195"/>
                    </a:ext>
                  </a:extLst>
                </a:gridCol>
              </a:tblGrid>
              <a:tr h="29567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8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CLASSIFIER</a:t>
                      </a:r>
                      <a:endParaRPr lang="en-US" sz="18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00DF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ACCURACY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PRECISION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RECALL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F1-SCORE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43755"/>
                  </a:ext>
                </a:extLst>
              </a:tr>
              <a:tr h="2956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STD DEV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STD DEV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STD DEV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STD DEV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41364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SVM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0.8037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0.0258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0.8058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0.0253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0.8054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0.0257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0.8056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0.0255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036202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UNI-GRAMS TF-IDF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820936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Logistic Regression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0.8003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0.0428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0.8034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0.0421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0.7997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0.0434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0.8015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0.0428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275981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UNI-GRAMS COUNT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0428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MN-Bayes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0.7526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0.0227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0.7516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0.0226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0.7598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0.0219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0.7556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0.0223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198287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UNI-GRAMS COUNT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762089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CN-Bayes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0.7663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0.0249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0.7651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0.0251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0.7733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0.0252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0.7692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0.0251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76034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UNI-GRAMS TF-IDF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7262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C4.5 Decision Tree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0.7397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0.0315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0.7426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0.0286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0.7385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0.0293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0.7397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0.0289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79760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BI-GRAMS COUNT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61204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BA0F9B8E-BEB4-46E4-BDA1-C5DFC601384D}"/>
              </a:ext>
            </a:extLst>
          </p:cNvPr>
          <p:cNvSpPr txBox="1"/>
          <p:nvPr/>
        </p:nvSpPr>
        <p:spPr>
          <a:xfrm>
            <a:off x="544285" y="3705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BUILDING THE ML MODEL</a:t>
            </a:r>
            <a:r>
              <a:rPr lang="it-IT" sz="18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sz="1800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BASE ESTIMATORS 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86271D7-32B5-4897-9290-E0746CE43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759" y="2213696"/>
            <a:ext cx="641757" cy="64175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E7EADB5-876B-49F7-B760-4BFD466A4032}"/>
              </a:ext>
            </a:extLst>
          </p:cNvPr>
          <p:cNvSpPr txBox="1"/>
          <p:nvPr/>
        </p:nvSpPr>
        <p:spPr>
          <a:xfrm>
            <a:off x="1098231" y="5964225"/>
            <a:ext cx="9687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Each classifier went through </a:t>
            </a:r>
            <a:r>
              <a:rPr lang="it-IT" sz="1400" b="1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hyperparameters tuning 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using the GridSearchCV algorithm. Testing and Validation were </a:t>
            </a:r>
          </a:p>
          <a:p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performed using </a:t>
            </a:r>
            <a:r>
              <a:rPr lang="it-IT" sz="1400" b="1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10 Folds Cross Validation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 tecnique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40CD565-58C8-4143-812E-4C71D8EB3E38}"/>
              </a:ext>
            </a:extLst>
          </p:cNvPr>
          <p:cNvSpPr/>
          <p:nvPr/>
        </p:nvSpPr>
        <p:spPr>
          <a:xfrm>
            <a:off x="337457" y="5853793"/>
            <a:ext cx="10863466" cy="732064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D217B604-25F6-47D2-84E8-349F3DA69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0" y="5964225"/>
            <a:ext cx="498688" cy="4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3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1FBD0F-A851-4528-A3E3-DA9D4F08D6B3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INTRODUCTION</a:t>
            </a:r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sz="2000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PROJECT PURPOSE</a:t>
            </a:r>
            <a:endParaRPr lang="en-US" sz="2000" dirty="0">
              <a:solidFill>
                <a:srgbClr val="00DFC0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7C112-F183-4BD5-A729-C196809CB270}"/>
              </a:ext>
            </a:extLst>
          </p:cNvPr>
          <p:cNvSpPr txBox="1"/>
          <p:nvPr/>
        </p:nvSpPr>
        <p:spPr>
          <a:xfrm>
            <a:off x="602381" y="1668855"/>
            <a:ext cx="5215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purpose of this project is to develop an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end-to-end </a:t>
            </a:r>
            <a:r>
              <a:rPr lang="it-IT" sz="1400" dirty="0"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real time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Twitter </a:t>
            </a:r>
            <a:r>
              <a:rPr lang="it-IT" sz="1400" dirty="0"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monitoring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system in order to extract useful </a:t>
            </a:r>
            <a:r>
              <a:rPr lang="it-IT" sz="1400" dirty="0"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insights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related to customer’s sentiment toward the </a:t>
            </a:r>
            <a:r>
              <a:rPr lang="it-IT" sz="1400" dirty="0"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Samsung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brand</a:t>
            </a:r>
            <a:r>
              <a:rPr lang="it-IT" sz="1400" dirty="0">
                <a:solidFill>
                  <a:schemeClr val="bg2">
                    <a:lumMod val="10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387CF-5622-4AC3-9D77-75425DC274CA}"/>
              </a:ext>
            </a:extLst>
          </p:cNvPr>
          <p:cNvSpPr txBox="1"/>
          <p:nvPr/>
        </p:nvSpPr>
        <p:spPr>
          <a:xfrm>
            <a:off x="6795369" y="2257481"/>
            <a:ext cx="4717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task is challenging as tweets text content is often </a:t>
            </a:r>
            <a:b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far from being gramatically and sintactically correct.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476A1-EEC7-4CCD-8E86-E19959BAF09E}"/>
              </a:ext>
            </a:extLst>
          </p:cNvPr>
          <p:cNvSpPr txBox="1"/>
          <p:nvPr/>
        </p:nvSpPr>
        <p:spPr>
          <a:xfrm>
            <a:off x="602381" y="2823141"/>
            <a:ext cx="5729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Can we build a </a:t>
            </a:r>
            <a:r>
              <a:rPr lang="it-IT" sz="1400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machine learning based system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capable of properly </a:t>
            </a:r>
            <a:r>
              <a:rPr lang="it-IT" sz="1400" dirty="0"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classifying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Samsung devices related Tweets?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57AB7E9-C8D2-480A-AA3B-5AC7A7D2D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62"/>
          <a:stretch/>
        </p:blipFill>
        <p:spPr>
          <a:xfrm>
            <a:off x="602381" y="3868415"/>
            <a:ext cx="4330236" cy="51657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BA926DE-42E8-455B-B7F5-B12FD0D3F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1" y="4426070"/>
            <a:ext cx="4330236" cy="834132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6692464-1ECC-4B88-94A7-55F6372A1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73"/>
          <a:stretch/>
        </p:blipFill>
        <p:spPr>
          <a:xfrm>
            <a:off x="602381" y="5310069"/>
            <a:ext cx="4330236" cy="758994"/>
          </a:xfrm>
          <a:prstGeom prst="rect">
            <a:avLst/>
          </a:prstGeom>
        </p:spPr>
      </p:pic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AB4C3FF-3874-4B89-B4E0-27D1FE92DA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52"/>
          <a:stretch/>
        </p:blipFill>
        <p:spPr>
          <a:xfrm>
            <a:off x="602381" y="6118930"/>
            <a:ext cx="4330236" cy="503817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E2891D0B-A2A6-4D24-9876-193205975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55" y="4347859"/>
            <a:ext cx="2439187" cy="1817957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E2E0DF7C-2AD3-4E07-A390-A20FC9D37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81" y="3566363"/>
            <a:ext cx="1637243" cy="1637243"/>
          </a:xfrm>
          <a:prstGeom prst="rect">
            <a:avLst/>
          </a:prstGeom>
        </p:spPr>
      </p:pic>
      <p:pic>
        <p:nvPicPr>
          <p:cNvPr id="24" name="Picture 2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FDD5A4C-A5EB-439C-B38F-7A6C802494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/>
          <a:stretch/>
        </p:blipFill>
        <p:spPr>
          <a:xfrm>
            <a:off x="8453880" y="3905198"/>
            <a:ext cx="3189577" cy="2649382"/>
          </a:xfrm>
          <a:prstGeom prst="rect">
            <a:avLst/>
          </a:prstGeom>
        </p:spPr>
      </p:pic>
      <p:pic>
        <p:nvPicPr>
          <p:cNvPr id="26" name="Graphic 25" descr="Chevron arrows outline">
            <a:extLst>
              <a:ext uri="{FF2B5EF4-FFF2-40B4-BE49-F238E27FC236}">
                <a16:creationId xmlns:a16="http://schemas.microsoft.com/office/drawing/2014/main" id="{5F814B4A-E4F4-45AA-A4D2-EEF207BB4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35146" y="5141759"/>
            <a:ext cx="298308" cy="298308"/>
          </a:xfrm>
          <a:prstGeom prst="rect">
            <a:avLst/>
          </a:prstGeom>
        </p:spPr>
      </p:pic>
      <p:pic>
        <p:nvPicPr>
          <p:cNvPr id="32" name="Graphic 31" descr="Chevron arrows outline">
            <a:extLst>
              <a:ext uri="{FF2B5EF4-FFF2-40B4-BE49-F238E27FC236}">
                <a16:creationId xmlns:a16="http://schemas.microsoft.com/office/drawing/2014/main" id="{4C6FC6E9-8349-4FB6-B50D-5E0AEA40A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53043" y="5117828"/>
            <a:ext cx="298308" cy="2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6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8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8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8E7EADB5-876B-49F7-B760-4BFD466A4032}"/>
              </a:ext>
            </a:extLst>
          </p:cNvPr>
          <p:cNvSpPr txBox="1"/>
          <p:nvPr/>
        </p:nvSpPr>
        <p:spPr>
          <a:xfrm>
            <a:off x="1098231" y="5964225"/>
            <a:ext cx="9687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Each classifier went through </a:t>
            </a:r>
            <a:r>
              <a:rPr lang="it-IT" sz="1400" b="1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hyperparameters tuning 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using the GridSearchCV algorithm. Testing and Validation were </a:t>
            </a:r>
          </a:p>
          <a:p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performed using </a:t>
            </a:r>
            <a:r>
              <a:rPr lang="it-IT" sz="1400" b="1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10 Folds Cross Validation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 tecnique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40CD565-58C8-4143-812E-4C71D8EB3E38}"/>
              </a:ext>
            </a:extLst>
          </p:cNvPr>
          <p:cNvSpPr/>
          <p:nvPr/>
        </p:nvSpPr>
        <p:spPr>
          <a:xfrm>
            <a:off x="337457" y="5853793"/>
            <a:ext cx="10863466" cy="732064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D217B604-25F6-47D2-84E8-349F3DA69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0" y="5964225"/>
            <a:ext cx="498688" cy="498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3D844-4E2B-41EB-99C4-31B705D2F1C4}"/>
              </a:ext>
            </a:extLst>
          </p:cNvPr>
          <p:cNvSpPr txBox="1"/>
          <p:nvPr/>
        </p:nvSpPr>
        <p:spPr>
          <a:xfrm>
            <a:off x="544284" y="370555"/>
            <a:ext cx="7827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BUILDING THE ML MODEL</a:t>
            </a:r>
            <a:r>
              <a:rPr lang="it-IT" sz="18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sz="1800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SVM</a:t>
            </a:r>
            <a:r>
              <a:rPr lang="it-IT" sz="18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</a:t>
            </a:r>
            <a:r>
              <a:rPr lang="it-IT" sz="1800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VS LOGREG PERFORMANCES BY CLASS</a:t>
            </a:r>
            <a:r>
              <a:rPr lang="it-IT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</a:t>
            </a:r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B7F9396-12F0-431F-9375-9123839CB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70943"/>
              </p:ext>
            </p:extLst>
          </p:nvPr>
        </p:nvGraphicFramePr>
        <p:xfrm>
          <a:off x="1880674" y="1549268"/>
          <a:ext cx="7279190" cy="201892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426398">
                  <a:extLst>
                    <a:ext uri="{9D8B030D-6E8A-4147-A177-3AD203B41FA5}">
                      <a16:colId xmlns:a16="http://schemas.microsoft.com/office/drawing/2014/main" val="3351552273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897823210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2898863359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1052885096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2116775566"/>
                    </a:ext>
                  </a:extLst>
                </a:gridCol>
              </a:tblGrid>
              <a:tr h="30571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8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  SVM</a:t>
                      </a:r>
                    </a:p>
                  </a:txBody>
                  <a:tcPr anchor="ctr"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ACCURACY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PRECISION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RECALL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F1-SCORE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43755"/>
                  </a:ext>
                </a:extLst>
              </a:tr>
              <a:tr h="3050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41364"/>
                  </a:ext>
                </a:extLst>
              </a:tr>
              <a:tr h="319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AGGREGATED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0.8037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0.8018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0.8054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0.8056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036202"/>
                  </a:ext>
                </a:extLst>
              </a:tr>
              <a:tr h="319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NEUTRAL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0.7493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0.7577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0.7535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298334"/>
                  </a:ext>
                </a:extLst>
              </a:tr>
              <a:tr h="319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NEGATIVE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0.8156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0.8186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0.8171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12456"/>
                  </a:ext>
                </a:extLst>
              </a:tr>
              <a:tr h="319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POSITIVE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0.8405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0.8293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0.8349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56672"/>
                  </a:ext>
                </a:extLst>
              </a:tr>
            </a:tbl>
          </a:graphicData>
        </a:graphic>
      </p:graphicFrame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E0594CD-48EE-4259-BE39-FC944A11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54" y="1631982"/>
            <a:ext cx="522207" cy="522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78BE68-E9DF-4708-A67F-9184064D584A}"/>
              </a:ext>
            </a:extLst>
          </p:cNvPr>
          <p:cNvSpPr txBox="1"/>
          <p:nvPr/>
        </p:nvSpPr>
        <p:spPr>
          <a:xfrm>
            <a:off x="770372" y="711417"/>
            <a:ext cx="108606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the table are reported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performances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class by class of the best and the second best performing base classifiers: SVM and </a:t>
            </a:r>
            <a:b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LogReg. Both the algorithms perform quite well in all classes, they are slightly better in positive tweets prediction. Moreover,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general we have the confirmation that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SVM performs slightly better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29F1EA8-6626-448C-9657-817AE2320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89476"/>
              </p:ext>
            </p:extLst>
          </p:nvPr>
        </p:nvGraphicFramePr>
        <p:xfrm>
          <a:off x="1880674" y="3710864"/>
          <a:ext cx="7279190" cy="203833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426398">
                  <a:extLst>
                    <a:ext uri="{9D8B030D-6E8A-4147-A177-3AD203B41FA5}">
                      <a16:colId xmlns:a16="http://schemas.microsoft.com/office/drawing/2014/main" val="3351552273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897823210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2898863359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1052885096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2116775566"/>
                    </a:ext>
                  </a:extLst>
                </a:gridCol>
              </a:tblGrid>
              <a:tr h="32678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8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  LogReg</a:t>
                      </a:r>
                    </a:p>
                  </a:txBody>
                  <a:tcPr anchor="ctr"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ACCURACY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PRECISION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RECALL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F1-SCORE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43755"/>
                  </a:ext>
                </a:extLst>
              </a:tr>
              <a:tr h="326782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41364"/>
                  </a:ext>
                </a:extLst>
              </a:tr>
              <a:tr h="341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AGGREGATED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0.8003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0.8028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0.8019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0.8018 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036202"/>
                  </a:ext>
                </a:extLst>
              </a:tr>
              <a:tr h="341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NEUTRAL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0.7216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0.8095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0.7630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298334"/>
                  </a:ext>
                </a:extLst>
              </a:tr>
              <a:tr h="341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NEGATIVE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0.8399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0.7796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0.8086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12456"/>
                  </a:ext>
                </a:extLst>
              </a:tr>
              <a:tr h="341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POSITIVE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0.8468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0.8159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0.8311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566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BC32F3C-E0FF-4673-804C-4CFBF63A1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54" y="3783234"/>
            <a:ext cx="491956" cy="491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7F647D-D280-4250-A500-451EDFC45C4E}"/>
              </a:ext>
            </a:extLst>
          </p:cNvPr>
          <p:cNvSpPr/>
          <p:nvPr/>
        </p:nvSpPr>
        <p:spPr>
          <a:xfrm>
            <a:off x="9552316" y="1549268"/>
            <a:ext cx="123318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FBD64-5AD1-4CD3-800F-634CCACE4268}"/>
              </a:ext>
            </a:extLst>
          </p:cNvPr>
          <p:cNvSpPr/>
          <p:nvPr/>
        </p:nvSpPr>
        <p:spPr>
          <a:xfrm>
            <a:off x="9676648" y="1648954"/>
            <a:ext cx="343949" cy="922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A09BB4-0D6C-4985-A554-444CF7340B99}"/>
              </a:ext>
            </a:extLst>
          </p:cNvPr>
          <p:cNvSpPr/>
          <p:nvPr/>
        </p:nvSpPr>
        <p:spPr>
          <a:xfrm>
            <a:off x="9685091" y="1881748"/>
            <a:ext cx="343949" cy="922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E9265-5E77-4D69-978D-62DB07792229}"/>
              </a:ext>
            </a:extLst>
          </p:cNvPr>
          <p:cNvSpPr txBox="1"/>
          <p:nvPr/>
        </p:nvSpPr>
        <p:spPr>
          <a:xfrm>
            <a:off x="10020597" y="1566043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Better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76CC30-2376-473D-8F28-D3CF6FC38A9C}"/>
              </a:ext>
            </a:extLst>
          </p:cNvPr>
          <p:cNvSpPr txBox="1"/>
          <p:nvPr/>
        </p:nvSpPr>
        <p:spPr>
          <a:xfrm>
            <a:off x="10012155" y="1786486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Worse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37063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B32A2636-A7F2-4256-BEF0-1F6A89C3D76F}"/>
              </a:ext>
            </a:extLst>
          </p:cNvPr>
          <p:cNvSpPr txBox="1"/>
          <p:nvPr/>
        </p:nvSpPr>
        <p:spPr>
          <a:xfrm>
            <a:off x="991078" y="816429"/>
            <a:ext cx="10908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the table are reported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performances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ensemble classifiers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the prediction of tweets classes. The metrics taken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into consideration are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accuracy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precision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recall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and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F1-score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aphicFrame>
        <p:nvGraphicFramePr>
          <p:cNvPr id="62" name="Table 4">
            <a:extLst>
              <a:ext uri="{FF2B5EF4-FFF2-40B4-BE49-F238E27FC236}">
                <a16:creationId xmlns:a16="http://schemas.microsoft.com/office/drawing/2014/main" id="{1FC2FD8B-A49B-4968-84E7-F10DA8DF1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163231"/>
              </p:ext>
            </p:extLst>
          </p:nvPr>
        </p:nvGraphicFramePr>
        <p:xfrm>
          <a:off x="991081" y="1524707"/>
          <a:ext cx="10209843" cy="336487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41971">
                  <a:extLst>
                    <a:ext uri="{9D8B030D-6E8A-4147-A177-3AD203B41FA5}">
                      <a16:colId xmlns:a16="http://schemas.microsoft.com/office/drawing/2014/main" val="3351552273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897823210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3904802939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2898863359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1741611459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1052885096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1479477249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2116775566"/>
                    </a:ext>
                  </a:extLst>
                </a:gridCol>
                <a:gridCol w="1020984">
                  <a:extLst>
                    <a:ext uri="{9D8B030D-6E8A-4147-A177-3AD203B41FA5}">
                      <a16:colId xmlns:a16="http://schemas.microsoft.com/office/drawing/2014/main" val="3789624195"/>
                    </a:ext>
                  </a:extLst>
                </a:gridCol>
              </a:tblGrid>
              <a:tr h="29567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8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CLASSIFIER</a:t>
                      </a:r>
                      <a:endParaRPr lang="en-US" sz="18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00DF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ACCURACY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PRECISION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RECALL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F1-SCORE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43755"/>
                  </a:ext>
                </a:extLst>
              </a:tr>
              <a:tr h="2956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STD DEV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STD DEV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STD DEV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STD DEV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41364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DT + Bagging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0.7882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0.0224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0.7910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0.0220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0.7876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0.0226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0.7893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0.0223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036202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UNI-GRAMS TF-IDF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820936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SVM + Bagging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0.8016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0.0170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0.8038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0.0173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0.8026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0.0170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 0.8032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0.0171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275981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UNI-GRAMS TF-IDF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40428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LR + Bagging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0.7852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0.0138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0.7869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0.0136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0.7874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0.0139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0.7872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0.0138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198287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UNI-GRAMS COUNT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762089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Random Forest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0.8037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0.0183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0.8058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0.0179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0.8039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0.0178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0.8048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0.0178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76034"/>
                  </a:ext>
                </a:extLst>
              </a:tr>
              <a:tr h="2956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UNI-GRAMS TF-IDF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F1737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7262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BA0F9B8E-BEB4-46E4-BDA1-C5DFC601384D}"/>
              </a:ext>
            </a:extLst>
          </p:cNvPr>
          <p:cNvSpPr txBox="1"/>
          <p:nvPr/>
        </p:nvSpPr>
        <p:spPr>
          <a:xfrm>
            <a:off x="544285" y="3705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BUILDING THE ML MODEL</a:t>
            </a:r>
            <a:r>
              <a:rPr lang="it-IT" sz="18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ENSEMBLES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86271D7-32B5-4897-9290-E0746CE43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77" y="4247820"/>
            <a:ext cx="641757" cy="64175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E7EADB5-876B-49F7-B760-4BFD466A4032}"/>
              </a:ext>
            </a:extLst>
          </p:cNvPr>
          <p:cNvSpPr txBox="1"/>
          <p:nvPr/>
        </p:nvSpPr>
        <p:spPr>
          <a:xfrm>
            <a:off x="1098231" y="5964225"/>
            <a:ext cx="9687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Each classifier went through </a:t>
            </a:r>
            <a:r>
              <a:rPr lang="it-IT" sz="1400" b="1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hyperparameters tuning 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using the GridSearchCV algorithm. Testing and Validation were </a:t>
            </a:r>
          </a:p>
          <a:p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performed using </a:t>
            </a:r>
            <a:r>
              <a:rPr lang="it-IT" sz="1400" b="1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10 Folds Cross Validation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 tecnique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40CD565-58C8-4143-812E-4C71D8EB3E38}"/>
              </a:ext>
            </a:extLst>
          </p:cNvPr>
          <p:cNvSpPr/>
          <p:nvPr/>
        </p:nvSpPr>
        <p:spPr>
          <a:xfrm>
            <a:off x="337457" y="5853793"/>
            <a:ext cx="10863466" cy="732064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D217B604-25F6-47D2-84E8-349F3DA69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0" y="5964225"/>
            <a:ext cx="498688" cy="4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70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8E7EADB5-876B-49F7-B760-4BFD466A4032}"/>
              </a:ext>
            </a:extLst>
          </p:cNvPr>
          <p:cNvSpPr txBox="1"/>
          <p:nvPr/>
        </p:nvSpPr>
        <p:spPr>
          <a:xfrm>
            <a:off x="1098231" y="5964225"/>
            <a:ext cx="9687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Each classifier went through </a:t>
            </a:r>
            <a:r>
              <a:rPr lang="it-IT" sz="1400" b="1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hyperparameters tuning 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using the GridSearchCV algorithm. Testing and Validation were </a:t>
            </a:r>
          </a:p>
          <a:p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performed using </a:t>
            </a:r>
            <a:r>
              <a:rPr lang="it-IT" sz="1400" b="1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10 Folds Cross Validation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 tecnique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40CD565-58C8-4143-812E-4C71D8EB3E38}"/>
              </a:ext>
            </a:extLst>
          </p:cNvPr>
          <p:cNvSpPr/>
          <p:nvPr/>
        </p:nvSpPr>
        <p:spPr>
          <a:xfrm>
            <a:off x="337457" y="5853793"/>
            <a:ext cx="10863466" cy="732064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 descr="Icon&#10;&#10;Description automatically generated">
            <a:extLst>
              <a:ext uri="{FF2B5EF4-FFF2-40B4-BE49-F238E27FC236}">
                <a16:creationId xmlns:a16="http://schemas.microsoft.com/office/drawing/2014/main" id="{D217B604-25F6-47D2-84E8-349F3DA69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0" y="5964225"/>
            <a:ext cx="498688" cy="498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3D844-4E2B-41EB-99C4-31B705D2F1C4}"/>
              </a:ext>
            </a:extLst>
          </p:cNvPr>
          <p:cNvSpPr txBox="1"/>
          <p:nvPr/>
        </p:nvSpPr>
        <p:spPr>
          <a:xfrm>
            <a:off x="544284" y="370555"/>
            <a:ext cx="7827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BUILDING THE ML MODEL</a:t>
            </a:r>
            <a:r>
              <a:rPr lang="it-IT" sz="18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sz="1800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SVM</a:t>
            </a:r>
            <a:r>
              <a:rPr lang="it-IT" sz="18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</a:t>
            </a:r>
            <a:r>
              <a:rPr lang="it-IT" sz="1800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VS LOGREG PERFORMANCES BY CLASS</a:t>
            </a:r>
            <a:r>
              <a:rPr lang="it-IT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</a:t>
            </a:r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B7F9396-12F0-431F-9375-9123839CB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366297"/>
              </p:ext>
            </p:extLst>
          </p:nvPr>
        </p:nvGraphicFramePr>
        <p:xfrm>
          <a:off x="1880674" y="1549268"/>
          <a:ext cx="7279190" cy="201892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426398">
                  <a:extLst>
                    <a:ext uri="{9D8B030D-6E8A-4147-A177-3AD203B41FA5}">
                      <a16:colId xmlns:a16="http://schemas.microsoft.com/office/drawing/2014/main" val="3351552273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897823210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2898863359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1052885096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2116775566"/>
                    </a:ext>
                  </a:extLst>
                </a:gridCol>
              </a:tblGrid>
              <a:tr h="30571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8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  RF</a:t>
                      </a:r>
                    </a:p>
                  </a:txBody>
                  <a:tcPr anchor="ctr"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ACCURACY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PRECISION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RECALL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F1-SCORE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43755"/>
                  </a:ext>
                </a:extLst>
              </a:tr>
              <a:tr h="305070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41364"/>
                  </a:ext>
                </a:extLst>
              </a:tr>
              <a:tr h="319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AGGREGATED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0.8037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0.7989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0.7986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0.7978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036202"/>
                  </a:ext>
                </a:extLst>
              </a:tr>
              <a:tr h="319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NEUTRAL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0.7312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0.8039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0.7658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298334"/>
                  </a:ext>
                </a:extLst>
              </a:tr>
              <a:tr h="319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NEGATIVE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0.8329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0.7783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0.8047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12456"/>
                  </a:ext>
                </a:extLst>
              </a:tr>
              <a:tr h="319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POSITIVE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0.8327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0.8134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0.8229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56672"/>
                  </a:ext>
                </a:extLst>
              </a:tr>
            </a:tbl>
          </a:graphicData>
        </a:graphic>
      </p:graphicFrame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E0594CD-48EE-4259-BE39-FC944A117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54" y="1631982"/>
            <a:ext cx="522207" cy="522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78BE68-E9DF-4708-A67F-9184064D584A}"/>
              </a:ext>
            </a:extLst>
          </p:cNvPr>
          <p:cNvSpPr txBox="1"/>
          <p:nvPr/>
        </p:nvSpPr>
        <p:spPr>
          <a:xfrm>
            <a:off x="770372" y="711417"/>
            <a:ext cx="11155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the table are reported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performances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class by class of the best and the second best performing ensemble classifiers: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RandomForest and Bagging of SVM. Both the algorithms perform quite well in all classes, they are slightly better in positive tweets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prediction. Moreover, in general we have the confirmation that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RandomForest performs better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29F1EA8-6626-448C-9657-817AE2320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293282"/>
              </p:ext>
            </p:extLst>
          </p:nvPr>
        </p:nvGraphicFramePr>
        <p:xfrm>
          <a:off x="1880674" y="3710864"/>
          <a:ext cx="7279190" cy="203833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426398">
                  <a:extLst>
                    <a:ext uri="{9D8B030D-6E8A-4147-A177-3AD203B41FA5}">
                      <a16:colId xmlns:a16="http://schemas.microsoft.com/office/drawing/2014/main" val="3351552273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897823210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2898863359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1052885096"/>
                    </a:ext>
                  </a:extLst>
                </a:gridCol>
                <a:gridCol w="1213198">
                  <a:extLst>
                    <a:ext uri="{9D8B030D-6E8A-4147-A177-3AD203B41FA5}">
                      <a16:colId xmlns:a16="http://schemas.microsoft.com/office/drawing/2014/main" val="2116775566"/>
                    </a:ext>
                  </a:extLst>
                </a:gridCol>
              </a:tblGrid>
              <a:tr h="32678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8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        SVM + BG</a:t>
                      </a:r>
                    </a:p>
                  </a:txBody>
                  <a:tcPr anchor="ctr"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ACCURACY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PRECISION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RECALL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F1-SCORE</a:t>
                      </a: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F1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43755"/>
                  </a:ext>
                </a:extLst>
              </a:tr>
              <a:tr h="326782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MEAN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41364"/>
                  </a:ext>
                </a:extLst>
              </a:tr>
              <a:tr h="341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AGGREGATED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0.7814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0.7795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0.7792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0.7791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036202"/>
                  </a:ext>
                </a:extLst>
              </a:tr>
              <a:tr h="341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NEUTRAL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0.7217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0.7227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0.7222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5298334"/>
                  </a:ext>
                </a:extLst>
              </a:tr>
              <a:tr h="341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NEGATIVE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0.7823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0.8149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0.7983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112456"/>
                  </a:ext>
                </a:extLst>
              </a:tr>
              <a:tr h="3413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POSITIVE CLASS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12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Noto Sans Med" panose="020B0602040504020204" pitchFamily="34"/>
                        <a:ea typeface="Noto Sans Med" panose="020B0602040504020204" pitchFamily="34"/>
                        <a:cs typeface="Noto Sans Med" panose="020B0602040504020204" pitchFamily="3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0.8346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0.8000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0.8169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56672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BC32F3C-E0FF-4673-804C-4CFBF63A1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79" y="3783234"/>
            <a:ext cx="491956" cy="491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7F647D-D280-4250-A500-451EDFC45C4E}"/>
              </a:ext>
            </a:extLst>
          </p:cNvPr>
          <p:cNvSpPr/>
          <p:nvPr/>
        </p:nvSpPr>
        <p:spPr>
          <a:xfrm>
            <a:off x="9552316" y="1549268"/>
            <a:ext cx="123318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FBD64-5AD1-4CD3-800F-634CCACE4268}"/>
              </a:ext>
            </a:extLst>
          </p:cNvPr>
          <p:cNvSpPr/>
          <p:nvPr/>
        </p:nvSpPr>
        <p:spPr>
          <a:xfrm>
            <a:off x="9676648" y="1648954"/>
            <a:ext cx="343949" cy="922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A09BB4-0D6C-4985-A554-444CF7340B99}"/>
              </a:ext>
            </a:extLst>
          </p:cNvPr>
          <p:cNvSpPr/>
          <p:nvPr/>
        </p:nvSpPr>
        <p:spPr>
          <a:xfrm>
            <a:off x="9685091" y="1881748"/>
            <a:ext cx="343949" cy="922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E9265-5E77-4D69-978D-62DB07792229}"/>
              </a:ext>
            </a:extLst>
          </p:cNvPr>
          <p:cNvSpPr txBox="1"/>
          <p:nvPr/>
        </p:nvSpPr>
        <p:spPr>
          <a:xfrm>
            <a:off x="10020597" y="1566043"/>
            <a:ext cx="606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Better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76CC30-2376-473D-8F28-D3CF6FC38A9C}"/>
              </a:ext>
            </a:extLst>
          </p:cNvPr>
          <p:cNvSpPr txBox="1"/>
          <p:nvPr/>
        </p:nvSpPr>
        <p:spPr>
          <a:xfrm>
            <a:off x="10012155" y="1786486"/>
            <a:ext cx="612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Worse</a:t>
            </a:r>
            <a:endParaRPr lang="en-US" sz="1100" dirty="0">
              <a:solidFill>
                <a:schemeClr val="bg2">
                  <a:lumMod val="25000"/>
                </a:schemeClr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03385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B32A2636-A7F2-4256-BEF0-1F6A89C3D76F}"/>
              </a:ext>
            </a:extLst>
          </p:cNvPr>
          <p:cNvSpPr txBox="1"/>
          <p:nvPr/>
        </p:nvSpPr>
        <p:spPr>
          <a:xfrm>
            <a:off x="991078" y="816429"/>
            <a:ext cx="10600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 single run is not enough, to determine if there is any «real» difference between the best-performing models, we need to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employ a test of statistical significance. Moreover, we want to obtain some confidence limits for our performance values.</a:t>
            </a:r>
          </a:p>
          <a:p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Ten 10 Folds Cross Validation runs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were performed for each of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top 5 classifiers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 a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paired t-test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was performed on 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 possible pair of classifier on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accuracy score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it-IT" sz="1400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through a Python script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):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aphicFrame>
        <p:nvGraphicFramePr>
          <p:cNvPr id="62" name="Table 4">
            <a:extLst>
              <a:ext uri="{FF2B5EF4-FFF2-40B4-BE49-F238E27FC236}">
                <a16:creationId xmlns:a16="http://schemas.microsoft.com/office/drawing/2014/main" id="{1FC2FD8B-A49B-4968-84E7-F10DA8DF1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41572"/>
              </p:ext>
            </p:extLst>
          </p:nvPr>
        </p:nvGraphicFramePr>
        <p:xfrm>
          <a:off x="1132114" y="2011050"/>
          <a:ext cx="9579428" cy="283590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596573">
                  <a:extLst>
                    <a:ext uri="{9D8B030D-6E8A-4147-A177-3AD203B41FA5}">
                      <a16:colId xmlns:a16="http://schemas.microsoft.com/office/drawing/2014/main" val="3351552273"/>
                    </a:ext>
                  </a:extLst>
                </a:gridCol>
                <a:gridCol w="1596571">
                  <a:extLst>
                    <a:ext uri="{9D8B030D-6E8A-4147-A177-3AD203B41FA5}">
                      <a16:colId xmlns:a16="http://schemas.microsoft.com/office/drawing/2014/main" val="3557697046"/>
                    </a:ext>
                  </a:extLst>
                </a:gridCol>
                <a:gridCol w="1596571">
                  <a:extLst>
                    <a:ext uri="{9D8B030D-6E8A-4147-A177-3AD203B41FA5}">
                      <a16:colId xmlns:a16="http://schemas.microsoft.com/office/drawing/2014/main" val="866125064"/>
                    </a:ext>
                  </a:extLst>
                </a:gridCol>
                <a:gridCol w="1597766">
                  <a:extLst>
                    <a:ext uri="{9D8B030D-6E8A-4147-A177-3AD203B41FA5}">
                      <a16:colId xmlns:a16="http://schemas.microsoft.com/office/drawing/2014/main" val="897823210"/>
                    </a:ext>
                  </a:extLst>
                </a:gridCol>
                <a:gridCol w="1595376">
                  <a:extLst>
                    <a:ext uri="{9D8B030D-6E8A-4147-A177-3AD203B41FA5}">
                      <a16:colId xmlns:a16="http://schemas.microsoft.com/office/drawing/2014/main" val="2898863359"/>
                    </a:ext>
                  </a:extLst>
                </a:gridCol>
                <a:gridCol w="1596571">
                  <a:extLst>
                    <a:ext uri="{9D8B030D-6E8A-4147-A177-3AD203B41FA5}">
                      <a16:colId xmlns:a16="http://schemas.microsoft.com/office/drawing/2014/main" val="1052885096"/>
                    </a:ext>
                  </a:extLst>
                </a:gridCol>
              </a:tblGrid>
              <a:tr h="4726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600" b="1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CLASSIFIER</a:t>
                      </a:r>
                      <a:endParaRPr lang="en-US" sz="1600" b="1" dirty="0"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00D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DT + Bagging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SVC + Bagging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Random Forest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Log Regression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SVM</a:t>
                      </a:r>
                    </a:p>
                  </a:txBody>
                  <a:tcP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43755"/>
                  </a:ext>
                </a:extLst>
              </a:tr>
              <a:tr h="472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DT + Bagging</a:t>
                      </a: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0.7756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0.7888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0.7949 -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036202"/>
                  </a:ext>
                </a:extLst>
              </a:tr>
              <a:tr h="472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SVC + Bagging</a:t>
                      </a: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0.7756 -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0.7888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0.7949 -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275981"/>
                  </a:ext>
                </a:extLst>
              </a:tr>
              <a:tr h="472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Random Forest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Noto Sans" panose="020B0502040504020204" pitchFamily="34"/>
                        <a:ea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0.7756 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0.7888 -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0.7949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198287"/>
                  </a:ext>
                </a:extLst>
              </a:tr>
              <a:tr h="472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Log Regression</a:t>
                      </a: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0.7756 -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0.7888 -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0.7949 -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576034"/>
                  </a:ext>
                </a:extLst>
              </a:tr>
              <a:tr h="472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1" dirty="0">
                          <a:solidFill>
                            <a:schemeClr val="bg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SVM</a:t>
                      </a:r>
                    </a:p>
                  </a:txBody>
                  <a:tcPr anchor="ctr"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0.7756 +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0.7888 -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0.7949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0.7959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Noto Sans Med" panose="020B0602040504020204" pitchFamily="34"/>
                          <a:ea typeface="Noto Sans Med" panose="020B0602040504020204" pitchFamily="34"/>
                          <a:cs typeface="Noto Sans Med" panose="020B0602040504020204" pitchFamily="34"/>
                        </a:rPr>
                        <a:t>0.7955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941412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BA0F9B8E-BEB4-46E4-BDA1-C5DFC601384D}"/>
              </a:ext>
            </a:extLst>
          </p:cNvPr>
          <p:cNvSpPr txBox="1"/>
          <p:nvPr/>
        </p:nvSpPr>
        <p:spPr>
          <a:xfrm>
            <a:off x="544284" y="370555"/>
            <a:ext cx="11190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BUILDING THE ML MODEL</a:t>
            </a:r>
            <a:r>
              <a:rPr lang="it-IT" sz="18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MODEL SELECTION USING </a:t>
            </a:r>
            <a:r>
              <a:rPr lang="it-IT" sz="1800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PAIRED T-TEST</a:t>
            </a:r>
            <a:endParaRPr lang="en-US" dirty="0">
              <a:solidFill>
                <a:srgbClr val="00DF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6CF52-A21B-403D-A2B0-297632C4D2D6}"/>
              </a:ext>
            </a:extLst>
          </p:cNvPr>
          <p:cNvSpPr txBox="1"/>
          <p:nvPr/>
        </p:nvSpPr>
        <p:spPr>
          <a:xfrm>
            <a:off x="5921828" y="4989493"/>
            <a:ext cx="4985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There is no clear winner. Looking at all the results in tables, we can conclude that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top 3 algorithms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SVM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LogReg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and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Random Forest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9A4FC-3C51-40B7-92FF-495E6895EDD6}"/>
              </a:ext>
            </a:extLst>
          </p:cNvPr>
          <p:cNvSpPr txBox="1"/>
          <p:nvPr/>
        </p:nvSpPr>
        <p:spPr>
          <a:xfrm>
            <a:off x="1132114" y="4989493"/>
            <a:ext cx="3516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Confidence level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0.05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 : The results are statistically better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  : The results are statistically worse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08349-977A-4E29-899A-F2D809741E47}"/>
              </a:ext>
            </a:extLst>
          </p:cNvPr>
          <p:cNvSpPr txBox="1"/>
          <p:nvPr/>
        </p:nvSpPr>
        <p:spPr>
          <a:xfrm>
            <a:off x="1132114" y="5964225"/>
            <a:ext cx="9873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Indeed, from the paired t-test between these algorithms it resulted that the classifiers are not statistically different in performances.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5671A1-D578-4459-8BEF-BD5BED5D5947}"/>
              </a:ext>
            </a:extLst>
          </p:cNvPr>
          <p:cNvSpPr/>
          <p:nvPr/>
        </p:nvSpPr>
        <p:spPr>
          <a:xfrm>
            <a:off x="337457" y="5853793"/>
            <a:ext cx="10863466" cy="732064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E657FFD-F4CC-4E0C-AA58-038C3D04A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0" y="5964225"/>
            <a:ext cx="498688" cy="498688"/>
          </a:xfrm>
          <a:prstGeom prst="rect">
            <a:avLst/>
          </a:prstGeom>
        </p:spPr>
      </p:pic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9942737E-223B-4EE0-B58B-6B0892C5F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34058" y="5377543"/>
            <a:ext cx="387770" cy="387770"/>
          </a:xfrm>
          <a:prstGeom prst="rect">
            <a:avLst/>
          </a:prstGeom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25450454-61A5-45C1-AB7A-AAF10D456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72907" y="4768716"/>
            <a:ext cx="387770" cy="3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2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3C10A0-9263-4115-8ECF-6444D2C29BDA}"/>
              </a:ext>
            </a:extLst>
          </p:cNvPr>
          <p:cNvSpPr txBox="1"/>
          <p:nvPr/>
        </p:nvSpPr>
        <p:spPr>
          <a:xfrm>
            <a:off x="841986" y="942011"/>
            <a:ext cx="10532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Comparing the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Confusion Matrices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of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top 3 classifiers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Random Forest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was chosen as best tweet sentiment classifier.</a:t>
            </a:r>
          </a:p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Indeed, it is the classifier that is closer to actual class distribution.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E40330EE-567E-423F-B986-1A17CC015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4" y="1422120"/>
            <a:ext cx="3957999" cy="2968499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0D319F5-07A7-4F91-A6C1-968C0C787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30" y="1461892"/>
            <a:ext cx="3957999" cy="2968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19A162-9EFE-418F-81FA-C035D8EA4D5F}"/>
              </a:ext>
            </a:extLst>
          </p:cNvPr>
          <p:cNvSpPr txBox="1"/>
          <p:nvPr/>
        </p:nvSpPr>
        <p:spPr>
          <a:xfrm>
            <a:off x="1898719" y="4390619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LogReg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27CB5F-09BB-4965-A7BD-D39E4E9CB9A4}"/>
              </a:ext>
            </a:extLst>
          </p:cNvPr>
          <p:cNvSpPr txBox="1"/>
          <p:nvPr/>
        </p:nvSpPr>
        <p:spPr>
          <a:xfrm>
            <a:off x="5009942" y="4444834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Random Forest</a:t>
            </a:r>
            <a:endParaRPr lang="en-US" sz="14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793309F5-6A32-4F4D-91B1-CA0E06E6D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74" y="1469113"/>
            <a:ext cx="3957999" cy="29684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42BAC4-BCF0-4D3F-B328-AAE0403BAAF0}"/>
              </a:ext>
            </a:extLst>
          </p:cNvPr>
          <p:cNvSpPr txBox="1"/>
          <p:nvPr/>
        </p:nvSpPr>
        <p:spPr>
          <a:xfrm>
            <a:off x="8892996" y="4414243"/>
            <a:ext cx="1441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SVM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EDC25-1C76-4174-8D31-01818D3D9B76}"/>
              </a:ext>
            </a:extLst>
          </p:cNvPr>
          <p:cNvSpPr txBox="1"/>
          <p:nvPr/>
        </p:nvSpPr>
        <p:spPr>
          <a:xfrm>
            <a:off x="544284" y="370555"/>
            <a:ext cx="11190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TWEETS SENTIMENT CLASSIFIER</a:t>
            </a:r>
            <a:r>
              <a:rPr lang="it-IT" sz="18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sz="1800" b="1" dirty="0">
                <a:solidFill>
                  <a:srgbClr val="F17373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BEST MODEL</a:t>
            </a:r>
            <a:endParaRPr lang="en-US" dirty="0">
              <a:solidFill>
                <a:srgbClr val="F17373"/>
              </a:solidFill>
            </a:endParaRPr>
          </a:p>
        </p:txBody>
      </p:sp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7F1ACE48-5F70-44C9-9FA3-8477FBF6F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68" y="4277843"/>
            <a:ext cx="641757" cy="64175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1038F4E-848D-44FE-8F23-E2EFD6E3D430}"/>
              </a:ext>
            </a:extLst>
          </p:cNvPr>
          <p:cNvSpPr/>
          <p:nvPr/>
        </p:nvSpPr>
        <p:spPr>
          <a:xfrm>
            <a:off x="4604705" y="4959372"/>
            <a:ext cx="2982590" cy="1629162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4AFF60-ECAF-40DC-8124-21E7FD6CA10D}"/>
              </a:ext>
            </a:extLst>
          </p:cNvPr>
          <p:cNvSpPr txBox="1"/>
          <p:nvPr/>
        </p:nvSpPr>
        <p:spPr>
          <a:xfrm>
            <a:off x="8823481" y="5310066"/>
            <a:ext cx="255055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 the end 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we managed to </a:t>
            </a:r>
          </a:p>
          <a:p>
            <a:r>
              <a:rPr 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reach </a:t>
            </a:r>
            <a:r>
              <a:rPr lang="en-US" sz="14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~80% of accuracy</a:t>
            </a:r>
            <a:r>
              <a:rPr 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</a:t>
            </a:r>
            <a:br>
              <a:rPr 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Considering the challenging </a:t>
            </a:r>
            <a:br>
              <a:rPr 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</a:br>
            <a:r>
              <a:rPr lang="en-US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task, the result is not bad</a:t>
            </a:r>
            <a:r>
              <a:rPr lang="en-US" sz="1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</a:t>
            </a:r>
            <a:endParaRPr lang="en-US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97F7984-3A32-4A38-BF1E-4AD7A74A56A1}"/>
              </a:ext>
            </a:extLst>
          </p:cNvPr>
          <p:cNvSpPr/>
          <p:nvPr/>
        </p:nvSpPr>
        <p:spPr>
          <a:xfrm>
            <a:off x="8122279" y="4954335"/>
            <a:ext cx="3151736" cy="1629162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16CDCC14-134B-4F6E-9997-9F3F7A79E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536" y="5519572"/>
            <a:ext cx="498688" cy="498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2EFAC-7A6C-4639-BA94-B66B56742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962" y="5083116"/>
            <a:ext cx="28860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52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58B1A-0843-4517-9DAF-E9831FC55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54"/>
          <a:stretch/>
        </p:blipFill>
        <p:spPr>
          <a:xfrm>
            <a:off x="1885286" y="860836"/>
            <a:ext cx="8421427" cy="5528638"/>
          </a:xfrm>
          <a:prstGeom prst="rect">
            <a:avLst/>
          </a:prstGeom>
          <a:effectLst>
            <a:outerShdw blurRad="215900" sx="102000" sy="102000" algn="ctr" rotWithShape="0">
              <a:prstClr val="black">
                <a:alpha val="23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75060C-75EB-4317-B6D9-D13C3620753B}"/>
              </a:ext>
            </a:extLst>
          </p:cNvPr>
          <p:cNvSpPr txBox="1"/>
          <p:nvPr/>
        </p:nvSpPr>
        <p:spPr>
          <a:xfrm>
            <a:off x="544284" y="370555"/>
            <a:ext cx="11190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WEB DASHBOARD</a:t>
            </a:r>
            <a:r>
              <a:rPr lang="it-IT" sz="18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: </a:t>
            </a:r>
            <a:r>
              <a:rPr lang="it-IT" sz="1800" b="1" dirty="0">
                <a:solidFill>
                  <a:srgbClr val="F17373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A SCREENSHOT</a:t>
            </a:r>
            <a:endParaRPr lang="en-US" dirty="0">
              <a:solidFill>
                <a:srgbClr val="F17373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94E89B-56C3-41CA-ABED-64BB26F4D2D0}"/>
              </a:ext>
            </a:extLst>
          </p:cNvPr>
          <p:cNvSpPr/>
          <p:nvPr/>
        </p:nvSpPr>
        <p:spPr>
          <a:xfrm>
            <a:off x="9626685" y="5765529"/>
            <a:ext cx="560285" cy="623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9A4F43-0D97-403F-8FD4-098631024AC7}"/>
              </a:ext>
            </a:extLst>
          </p:cNvPr>
          <p:cNvSpPr txBox="1"/>
          <p:nvPr/>
        </p:nvSpPr>
        <p:spPr>
          <a:xfrm>
            <a:off x="496289" y="2162572"/>
            <a:ext cx="13020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solidFill>
                  <a:srgbClr val="4D5156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time interval </a:t>
            </a:r>
          </a:p>
          <a:p>
            <a:r>
              <a:rPr lang="it-IT" sz="1100" dirty="0">
                <a:solidFill>
                  <a:srgbClr val="4D5156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can be changed!</a:t>
            </a:r>
            <a:r>
              <a:rPr lang="it-IT" sz="1200" dirty="0">
                <a:solidFill>
                  <a:srgbClr val="4D5156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endParaRPr lang="en-US" sz="1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9639EE7-4A33-48BD-A607-E1C00EC6F854}"/>
              </a:ext>
            </a:extLst>
          </p:cNvPr>
          <p:cNvSpPr/>
          <p:nvPr/>
        </p:nvSpPr>
        <p:spPr>
          <a:xfrm>
            <a:off x="83976" y="2104807"/>
            <a:ext cx="1675037" cy="528378"/>
          </a:xfrm>
          <a:prstGeom prst="roundRect">
            <a:avLst>
              <a:gd name="adj" fmla="val 16754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99A99BA4-8391-4FDD-B077-2CB85591F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0" y="2210998"/>
            <a:ext cx="349424" cy="349424"/>
          </a:xfrm>
          <a:prstGeom prst="rect">
            <a:avLst/>
          </a:prstGeom>
        </p:spPr>
      </p:pic>
      <p:pic>
        <p:nvPicPr>
          <p:cNvPr id="36" name="Picture 35" descr="Shape, arrow&#10;&#10;Description automatically generated">
            <a:extLst>
              <a:ext uri="{FF2B5EF4-FFF2-40B4-BE49-F238E27FC236}">
                <a16:creationId xmlns:a16="http://schemas.microsoft.com/office/drawing/2014/main" id="{328D0101-EA11-4B39-B6CE-327CA623EF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1" y="2690950"/>
            <a:ext cx="387770" cy="42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06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F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9E28A1-0164-4FC7-8B54-ED520A1B5186}"/>
              </a:ext>
            </a:extLst>
          </p:cNvPr>
          <p:cNvSpPr txBox="1"/>
          <p:nvPr/>
        </p:nvSpPr>
        <p:spPr>
          <a:xfrm>
            <a:off x="4101096" y="3105833"/>
            <a:ext cx="2928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THANK YOU!</a:t>
            </a:r>
            <a:endParaRPr lang="en-US" sz="3600" b="1" dirty="0">
              <a:solidFill>
                <a:schemeClr val="bg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18145-2B9F-4B8A-B324-F2B304754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54" y="2711405"/>
            <a:ext cx="1195669" cy="12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8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SYSTEM</a:t>
            </a:r>
            <a:endParaRPr lang="en-US" sz="2000" dirty="0">
              <a:solidFill>
                <a:schemeClr val="bg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B747514-5A93-4E42-8864-2FAF529BE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1" y="2451596"/>
            <a:ext cx="623294" cy="62329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5A048C5-041D-4E12-AD4E-A1FC85397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68" y="2834567"/>
            <a:ext cx="623294" cy="623294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3789490-8384-413C-8599-014F70127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26" y="3412772"/>
            <a:ext cx="623294" cy="623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FA4D9-4FB7-4DA0-B860-27E60F78BF17}"/>
              </a:ext>
            </a:extLst>
          </p:cNvPr>
          <p:cNvSpPr txBox="1"/>
          <p:nvPr/>
        </p:nvSpPr>
        <p:spPr>
          <a:xfrm>
            <a:off x="1188295" y="3817434"/>
            <a:ext cx="248418" cy="95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.</a:t>
            </a:r>
          </a:p>
          <a:p>
            <a:r>
              <a:rPr lang="it-IT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.</a:t>
            </a:r>
          </a:p>
          <a:p>
            <a:r>
              <a:rPr lang="it-IT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.</a:t>
            </a:r>
            <a:endParaRPr lang="en-US" dirty="0"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3F523D4-3061-4FD5-9EF8-1E07974FB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68" y="4759180"/>
            <a:ext cx="623294" cy="623294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A9095CA-A83C-42F8-89E3-F0E2DF641F0D}"/>
              </a:ext>
            </a:extLst>
          </p:cNvPr>
          <p:cNvSpPr/>
          <p:nvPr/>
        </p:nvSpPr>
        <p:spPr>
          <a:xfrm>
            <a:off x="2207944" y="3373104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LISTENER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AE57089-D5FD-4B21-9AE5-FCC4AC2A3C6E}"/>
              </a:ext>
            </a:extLst>
          </p:cNvPr>
          <p:cNvSpPr/>
          <p:nvPr/>
        </p:nvSpPr>
        <p:spPr>
          <a:xfrm>
            <a:off x="5140415" y="3369803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6ED3DE9-D796-47A2-96CF-89DE4F27D291}"/>
              </a:ext>
            </a:extLst>
          </p:cNvPr>
          <p:cNvSpPr/>
          <p:nvPr/>
        </p:nvSpPr>
        <p:spPr>
          <a:xfrm>
            <a:off x="3680864" y="3369803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FILTER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6286332-AC6D-4353-90D2-2C534D8A780C}"/>
              </a:ext>
            </a:extLst>
          </p:cNvPr>
          <p:cNvSpPr/>
          <p:nvPr/>
        </p:nvSpPr>
        <p:spPr>
          <a:xfrm rot="5400000">
            <a:off x="5951847" y="3516231"/>
            <a:ext cx="1859062" cy="63047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</a:t>
            </a:r>
            <a:r>
              <a:rPr lang="it-IT" sz="1400" dirty="0">
                <a:solidFill>
                  <a:schemeClr val="accent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MySQL DB </a:t>
            </a:r>
            <a:endParaRPr lang="en-US" sz="1400" dirty="0">
              <a:solidFill>
                <a:schemeClr val="accent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DAC42B1-013E-4AA1-A92D-12EE43DE6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11" y="3074890"/>
            <a:ext cx="400934" cy="400934"/>
          </a:xfrm>
          <a:prstGeom prst="rect">
            <a:avLst/>
          </a:prstGeom>
        </p:spPr>
      </p:pic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FCF8270-23D0-4C5E-98A1-4B2393632B8A}"/>
              </a:ext>
            </a:extLst>
          </p:cNvPr>
          <p:cNvSpPr/>
          <p:nvPr/>
        </p:nvSpPr>
        <p:spPr>
          <a:xfrm>
            <a:off x="7800975" y="3369802"/>
            <a:ext cx="1512603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TEXT</a:t>
            </a:r>
          </a:p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ELABORATION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EB730CC-193B-492C-8E58-44B3E9037E54}"/>
              </a:ext>
            </a:extLst>
          </p:cNvPr>
          <p:cNvSpPr/>
          <p:nvPr/>
        </p:nvSpPr>
        <p:spPr>
          <a:xfrm>
            <a:off x="9433480" y="3369803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MODEL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6E6BA16-CB3F-4D9F-88AE-8811595ACDDB}"/>
              </a:ext>
            </a:extLst>
          </p:cNvPr>
          <p:cNvSpPr/>
          <p:nvPr/>
        </p:nvSpPr>
        <p:spPr>
          <a:xfrm rot="5400000">
            <a:off x="9802362" y="3486230"/>
            <a:ext cx="2892278" cy="802246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</a:t>
            </a:r>
            <a:r>
              <a:rPr lang="it-IT" sz="1400" dirty="0">
                <a:solidFill>
                  <a:schemeClr val="accent4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DASHBOARD WEB APP</a:t>
            </a:r>
            <a:endParaRPr lang="en-US" sz="1400" dirty="0">
              <a:solidFill>
                <a:schemeClr val="accent4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504D210E-4239-49E7-87F0-8F6FAF334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833" y="2544624"/>
            <a:ext cx="601590" cy="601590"/>
          </a:xfrm>
          <a:prstGeom prst="rect">
            <a:avLst/>
          </a:prstGeom>
        </p:spPr>
      </p:pic>
      <p:pic>
        <p:nvPicPr>
          <p:cNvPr id="23" name="Graphic 22" descr="Chevron arrows outline">
            <a:extLst>
              <a:ext uri="{FF2B5EF4-FFF2-40B4-BE49-F238E27FC236}">
                <a16:creationId xmlns:a16="http://schemas.microsoft.com/office/drawing/2014/main" id="{ABEA512D-5166-47DB-B472-8B41AB6B9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6272" y="3831469"/>
            <a:ext cx="298308" cy="29830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409AFB-FEF7-4537-A016-25DEA64076A9}"/>
              </a:ext>
            </a:extLst>
          </p:cNvPr>
          <p:cNvSpPr/>
          <p:nvPr/>
        </p:nvSpPr>
        <p:spPr>
          <a:xfrm>
            <a:off x="2028826" y="2305050"/>
            <a:ext cx="5299519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rgbClr val="00DF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010EADD8-2740-4529-89F2-45B772AD6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48" y="2441214"/>
            <a:ext cx="489002" cy="489002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278BFB-42DD-42ED-A171-1E2955AF8E0D}"/>
              </a:ext>
            </a:extLst>
          </p:cNvPr>
          <p:cNvSpPr/>
          <p:nvPr/>
        </p:nvSpPr>
        <p:spPr>
          <a:xfrm>
            <a:off x="7448247" y="2311651"/>
            <a:ext cx="4427021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90CBA05-632D-4505-A5CE-E43553C19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56" y="2441214"/>
            <a:ext cx="489002" cy="48900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E5A76F1-A80C-413D-9D9D-4B18A4CE230C}"/>
              </a:ext>
            </a:extLst>
          </p:cNvPr>
          <p:cNvSpPr/>
          <p:nvPr/>
        </p:nvSpPr>
        <p:spPr>
          <a:xfrm>
            <a:off x="590833" y="2311651"/>
            <a:ext cx="1337792" cy="3216528"/>
          </a:xfrm>
          <a:prstGeom prst="roundRect">
            <a:avLst>
              <a:gd name="adj" fmla="val 1889"/>
            </a:avLst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999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5F035-F662-4254-B739-BA2D86359074}"/>
              </a:ext>
            </a:extLst>
          </p:cNvPr>
          <p:cNvSpPr txBox="1"/>
          <p:nvPr/>
        </p:nvSpPr>
        <p:spPr>
          <a:xfrm>
            <a:off x="3533227" y="5942586"/>
            <a:ext cx="606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9999FF"/>
                </a:solidFill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1</a:t>
            </a:r>
            <a:r>
              <a:rPr lang="it-IT" sz="1600" dirty="0"/>
              <a:t>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Twitter users tweet something related to Samsung devices</a:t>
            </a:r>
            <a:endParaRPr lang="en-US" sz="16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956541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SYSTEM</a:t>
            </a:r>
            <a:endParaRPr lang="en-US" sz="2000" dirty="0">
              <a:solidFill>
                <a:schemeClr val="bg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A9095CA-A83C-42F8-89E3-F0E2DF641F0D}"/>
              </a:ext>
            </a:extLst>
          </p:cNvPr>
          <p:cNvSpPr/>
          <p:nvPr/>
        </p:nvSpPr>
        <p:spPr>
          <a:xfrm>
            <a:off x="1836707" y="3369801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LISTENER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AE57089-D5FD-4B21-9AE5-FCC4AC2A3C6E}"/>
              </a:ext>
            </a:extLst>
          </p:cNvPr>
          <p:cNvSpPr/>
          <p:nvPr/>
        </p:nvSpPr>
        <p:spPr>
          <a:xfrm>
            <a:off x="4766040" y="336774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6ED3DE9-D796-47A2-96CF-89DE4F27D291}"/>
              </a:ext>
            </a:extLst>
          </p:cNvPr>
          <p:cNvSpPr/>
          <p:nvPr/>
        </p:nvSpPr>
        <p:spPr>
          <a:xfrm>
            <a:off x="3297823" y="3367750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FILTER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6286332-AC6D-4353-90D2-2C534D8A780C}"/>
              </a:ext>
            </a:extLst>
          </p:cNvPr>
          <p:cNvSpPr/>
          <p:nvPr/>
        </p:nvSpPr>
        <p:spPr>
          <a:xfrm rot="5400000">
            <a:off x="5612862" y="3514177"/>
            <a:ext cx="1859062" cy="63047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</a:t>
            </a:r>
            <a:r>
              <a:rPr lang="it-IT" sz="1400" dirty="0">
                <a:solidFill>
                  <a:schemeClr val="accent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MySQL DB </a:t>
            </a:r>
            <a:endParaRPr lang="en-US" sz="1400" dirty="0">
              <a:solidFill>
                <a:schemeClr val="accent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DAC42B1-013E-4AA1-A92D-12EE43DE6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26" y="3028066"/>
            <a:ext cx="400934" cy="400934"/>
          </a:xfrm>
          <a:prstGeom prst="rect">
            <a:avLst/>
          </a:prstGeom>
        </p:spPr>
      </p:pic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FCF8270-23D0-4C5E-98A1-4B2393632B8A}"/>
              </a:ext>
            </a:extLst>
          </p:cNvPr>
          <p:cNvSpPr/>
          <p:nvPr/>
        </p:nvSpPr>
        <p:spPr>
          <a:xfrm>
            <a:off x="7450471" y="3380480"/>
            <a:ext cx="1537011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TEXT </a:t>
            </a:r>
          </a:p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ELABORATION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EB730CC-193B-492C-8E58-44B3E9037E54}"/>
              </a:ext>
            </a:extLst>
          </p:cNvPr>
          <p:cNvSpPr/>
          <p:nvPr/>
        </p:nvSpPr>
        <p:spPr>
          <a:xfrm>
            <a:off x="9102255" y="338047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MODEL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6E6BA16-CB3F-4D9F-88AE-8811595ACDDB}"/>
              </a:ext>
            </a:extLst>
          </p:cNvPr>
          <p:cNvSpPr/>
          <p:nvPr/>
        </p:nvSpPr>
        <p:spPr>
          <a:xfrm rot="5400000">
            <a:off x="9499441" y="3486230"/>
            <a:ext cx="2892278" cy="802246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</a:t>
            </a:r>
            <a:r>
              <a:rPr lang="it-IT" sz="1400" dirty="0">
                <a:solidFill>
                  <a:schemeClr val="accent4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DASHBOARD WEB APP</a:t>
            </a:r>
            <a:endParaRPr lang="en-US" sz="1400" dirty="0">
              <a:solidFill>
                <a:schemeClr val="accent4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504D210E-4239-49E7-87F0-8F6FAF33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85" y="2525574"/>
            <a:ext cx="601590" cy="60159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409AFB-FEF7-4537-A016-25DEA64076A9}"/>
              </a:ext>
            </a:extLst>
          </p:cNvPr>
          <p:cNvSpPr/>
          <p:nvPr/>
        </p:nvSpPr>
        <p:spPr>
          <a:xfrm>
            <a:off x="873545" y="2311651"/>
            <a:ext cx="6270206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rgbClr val="00DF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010EADD8-2740-4529-89F2-45B772AD6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90" y="2444101"/>
            <a:ext cx="473878" cy="473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278BFB-42DD-42ED-A171-1E2955AF8E0D}"/>
              </a:ext>
            </a:extLst>
          </p:cNvPr>
          <p:cNvSpPr/>
          <p:nvPr/>
        </p:nvSpPr>
        <p:spPr>
          <a:xfrm>
            <a:off x="7258523" y="2311651"/>
            <a:ext cx="4241188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90CBA05-632D-4505-A5CE-E43553C19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79" y="2441214"/>
            <a:ext cx="458669" cy="458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F035-F662-4254-B739-BA2D86359074}"/>
              </a:ext>
            </a:extLst>
          </p:cNvPr>
          <p:cNvSpPr txBox="1"/>
          <p:nvPr/>
        </p:nvSpPr>
        <p:spPr>
          <a:xfrm>
            <a:off x="3206823" y="5847996"/>
            <a:ext cx="6270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9999FF"/>
                </a:solidFill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2</a:t>
            </a:r>
            <a:r>
              <a:rPr lang="it-IT" sz="1600" dirty="0"/>
              <a:t>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tweets are catched by the Listener Python Script 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(Tweepy library)</a:t>
            </a:r>
            <a:endParaRPr lang="en-US" sz="1600" dirty="0">
              <a:latin typeface="Noto Sans Light" panose="020B0402040504020204" pitchFamily="34"/>
              <a:ea typeface="Noto Sans Light" panose="020B0402040504020204" pitchFamily="34"/>
              <a:cs typeface="Noto Sans Light" panose="020B0402040504020204" pitchFamily="34"/>
            </a:endParaRP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1B337A59-BACF-4135-9370-802405553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63" y="3916614"/>
            <a:ext cx="623294" cy="62329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95444A2-4AC6-42E9-BDDA-60C333256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61" y="3992163"/>
            <a:ext cx="623294" cy="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SYSTEM</a:t>
            </a:r>
            <a:endParaRPr lang="en-US" sz="2000" dirty="0">
              <a:solidFill>
                <a:schemeClr val="bg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A9095CA-A83C-42F8-89E3-F0E2DF641F0D}"/>
              </a:ext>
            </a:extLst>
          </p:cNvPr>
          <p:cNvSpPr/>
          <p:nvPr/>
        </p:nvSpPr>
        <p:spPr>
          <a:xfrm>
            <a:off x="1836707" y="3369801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LISTENER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AE57089-D5FD-4B21-9AE5-FCC4AC2A3C6E}"/>
              </a:ext>
            </a:extLst>
          </p:cNvPr>
          <p:cNvSpPr/>
          <p:nvPr/>
        </p:nvSpPr>
        <p:spPr>
          <a:xfrm>
            <a:off x="4766040" y="336774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6ED3DE9-D796-47A2-96CF-89DE4F27D291}"/>
              </a:ext>
            </a:extLst>
          </p:cNvPr>
          <p:cNvSpPr/>
          <p:nvPr/>
        </p:nvSpPr>
        <p:spPr>
          <a:xfrm>
            <a:off x="3297823" y="3367750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FILTER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6286332-AC6D-4353-90D2-2C534D8A780C}"/>
              </a:ext>
            </a:extLst>
          </p:cNvPr>
          <p:cNvSpPr/>
          <p:nvPr/>
        </p:nvSpPr>
        <p:spPr>
          <a:xfrm rot="5400000">
            <a:off x="5612862" y="3514177"/>
            <a:ext cx="1859062" cy="63047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</a:t>
            </a:r>
            <a:r>
              <a:rPr lang="it-IT" sz="1400" dirty="0">
                <a:solidFill>
                  <a:schemeClr val="accent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MySQL DB </a:t>
            </a:r>
            <a:endParaRPr lang="en-US" sz="1400" dirty="0">
              <a:solidFill>
                <a:schemeClr val="accent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DAC42B1-013E-4AA1-A92D-12EE43DE6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26" y="3028066"/>
            <a:ext cx="400934" cy="400934"/>
          </a:xfrm>
          <a:prstGeom prst="rect">
            <a:avLst/>
          </a:prstGeom>
        </p:spPr>
      </p:pic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EB730CC-193B-492C-8E58-44B3E9037E54}"/>
              </a:ext>
            </a:extLst>
          </p:cNvPr>
          <p:cNvSpPr/>
          <p:nvPr/>
        </p:nvSpPr>
        <p:spPr>
          <a:xfrm>
            <a:off x="9102255" y="338047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MODEL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6E6BA16-CB3F-4D9F-88AE-8811595ACDDB}"/>
              </a:ext>
            </a:extLst>
          </p:cNvPr>
          <p:cNvSpPr/>
          <p:nvPr/>
        </p:nvSpPr>
        <p:spPr>
          <a:xfrm rot="5400000">
            <a:off x="9499441" y="3486230"/>
            <a:ext cx="2892278" cy="802246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</a:t>
            </a:r>
            <a:r>
              <a:rPr lang="it-IT" sz="1400" dirty="0">
                <a:solidFill>
                  <a:schemeClr val="accent4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DASHBOARD WEB APP</a:t>
            </a:r>
            <a:endParaRPr lang="en-US" sz="1400" dirty="0">
              <a:solidFill>
                <a:schemeClr val="accent4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504D210E-4239-49E7-87F0-8F6FAF33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85" y="2525574"/>
            <a:ext cx="601590" cy="60159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409AFB-FEF7-4537-A016-25DEA64076A9}"/>
              </a:ext>
            </a:extLst>
          </p:cNvPr>
          <p:cNvSpPr/>
          <p:nvPr/>
        </p:nvSpPr>
        <p:spPr>
          <a:xfrm>
            <a:off x="873545" y="2311651"/>
            <a:ext cx="6270206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rgbClr val="00DF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010EADD8-2740-4529-89F2-45B772AD6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90" y="2444101"/>
            <a:ext cx="473878" cy="473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278BFB-42DD-42ED-A171-1E2955AF8E0D}"/>
              </a:ext>
            </a:extLst>
          </p:cNvPr>
          <p:cNvSpPr/>
          <p:nvPr/>
        </p:nvSpPr>
        <p:spPr>
          <a:xfrm>
            <a:off x="7258523" y="2311651"/>
            <a:ext cx="4241188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90CBA05-632D-4505-A5CE-E43553C19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79" y="2441214"/>
            <a:ext cx="458669" cy="458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F035-F662-4254-B739-BA2D86359074}"/>
              </a:ext>
            </a:extLst>
          </p:cNvPr>
          <p:cNvSpPr txBox="1"/>
          <p:nvPr/>
        </p:nvSpPr>
        <p:spPr>
          <a:xfrm>
            <a:off x="3152067" y="5847996"/>
            <a:ext cx="6794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9999FF"/>
                </a:solidFill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3</a:t>
            </a:r>
            <a:r>
              <a:rPr lang="it-IT" sz="1600" dirty="0"/>
              <a:t>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incoming tweets are filtered out </a:t>
            </a:r>
            <a:r>
              <a:rPr lang="it-IT" sz="1400" dirty="0">
                <a:latin typeface="Noto Sans Light" panose="020B0402040504020204" pitchFamily="34"/>
                <a:ea typeface="Noto Sans Light" panose="020B0402040504020204" pitchFamily="34"/>
                <a:cs typeface="Noto Sans Light" panose="020B0402040504020204" pitchFamily="34"/>
              </a:rPr>
              <a:t>(spam bot, keywords and blacklisting)</a:t>
            </a:r>
            <a:endParaRPr lang="en-US" sz="1600" dirty="0">
              <a:latin typeface="Noto Sans Light" panose="020B0402040504020204" pitchFamily="34"/>
              <a:ea typeface="Noto Sans Light" panose="020B0402040504020204" pitchFamily="34"/>
              <a:cs typeface="Noto Sans Light" panose="020B0402040504020204" pitchFamily="34"/>
            </a:endParaRP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1B337A59-BACF-4135-9370-802405553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85" y="3918657"/>
            <a:ext cx="623294" cy="62329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95444A2-4AC6-42E9-BDDA-60C333256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83" y="3994206"/>
            <a:ext cx="623294" cy="623294"/>
          </a:xfrm>
          <a:prstGeom prst="rect">
            <a:avLst/>
          </a:prstGeom>
        </p:spPr>
      </p:pic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E9926F52-45D2-40FD-9A19-E6C87EFD90DC}"/>
              </a:ext>
            </a:extLst>
          </p:cNvPr>
          <p:cNvSpPr/>
          <p:nvPr/>
        </p:nvSpPr>
        <p:spPr>
          <a:xfrm>
            <a:off x="7450471" y="3380480"/>
            <a:ext cx="1537011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TEXT ELABORATION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3568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</a:t>
            </a:r>
            <a:r>
              <a:rPr lang="it-IT" sz="2000" b="1" dirty="0">
                <a:solidFill>
                  <a:srgbClr val="00DFC0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SYSTEM</a:t>
            </a:r>
            <a:endParaRPr lang="en-US" sz="2000" dirty="0">
              <a:solidFill>
                <a:srgbClr val="00DFC0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A9095CA-A83C-42F8-89E3-F0E2DF641F0D}"/>
              </a:ext>
            </a:extLst>
          </p:cNvPr>
          <p:cNvSpPr/>
          <p:nvPr/>
        </p:nvSpPr>
        <p:spPr>
          <a:xfrm>
            <a:off x="1836707" y="3369801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LISTENER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AE57089-D5FD-4B21-9AE5-FCC4AC2A3C6E}"/>
              </a:ext>
            </a:extLst>
          </p:cNvPr>
          <p:cNvSpPr/>
          <p:nvPr/>
        </p:nvSpPr>
        <p:spPr>
          <a:xfrm>
            <a:off x="4766040" y="336774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6ED3DE9-D796-47A2-96CF-89DE4F27D291}"/>
              </a:ext>
            </a:extLst>
          </p:cNvPr>
          <p:cNvSpPr/>
          <p:nvPr/>
        </p:nvSpPr>
        <p:spPr>
          <a:xfrm>
            <a:off x="3297823" y="3367750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FILTER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6286332-AC6D-4353-90D2-2C534D8A780C}"/>
              </a:ext>
            </a:extLst>
          </p:cNvPr>
          <p:cNvSpPr/>
          <p:nvPr/>
        </p:nvSpPr>
        <p:spPr>
          <a:xfrm rot="5400000">
            <a:off x="5612862" y="3514177"/>
            <a:ext cx="1859062" cy="63047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</a:t>
            </a:r>
            <a:r>
              <a:rPr lang="it-IT" sz="1400" dirty="0">
                <a:solidFill>
                  <a:schemeClr val="accent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MySQL DB </a:t>
            </a:r>
            <a:endParaRPr lang="en-US" sz="1400" dirty="0">
              <a:solidFill>
                <a:schemeClr val="accent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DAC42B1-013E-4AA1-A92D-12EE43DE6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26" y="3028066"/>
            <a:ext cx="400934" cy="400934"/>
          </a:xfrm>
          <a:prstGeom prst="rect">
            <a:avLst/>
          </a:prstGeom>
        </p:spPr>
      </p:pic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FCF8270-23D0-4C5E-98A1-4B2393632B8A}"/>
              </a:ext>
            </a:extLst>
          </p:cNvPr>
          <p:cNvSpPr/>
          <p:nvPr/>
        </p:nvSpPr>
        <p:spPr>
          <a:xfrm>
            <a:off x="7450471" y="3380480"/>
            <a:ext cx="1537012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TEXT ELABORATION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EB730CC-193B-492C-8E58-44B3E9037E54}"/>
              </a:ext>
            </a:extLst>
          </p:cNvPr>
          <p:cNvSpPr/>
          <p:nvPr/>
        </p:nvSpPr>
        <p:spPr>
          <a:xfrm>
            <a:off x="9102255" y="338047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MODEL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6E6BA16-CB3F-4D9F-88AE-8811595ACDDB}"/>
              </a:ext>
            </a:extLst>
          </p:cNvPr>
          <p:cNvSpPr/>
          <p:nvPr/>
        </p:nvSpPr>
        <p:spPr>
          <a:xfrm rot="5400000">
            <a:off x="9499441" y="3486230"/>
            <a:ext cx="2892278" cy="802246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</a:t>
            </a:r>
            <a:r>
              <a:rPr lang="it-IT" sz="1400" dirty="0">
                <a:solidFill>
                  <a:schemeClr val="accent4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DASHBOARD WEB APP</a:t>
            </a:r>
            <a:endParaRPr lang="en-US" sz="1400" dirty="0">
              <a:solidFill>
                <a:schemeClr val="accent4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504D210E-4239-49E7-87F0-8F6FAF33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85" y="2525574"/>
            <a:ext cx="601590" cy="60159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409AFB-FEF7-4537-A016-25DEA64076A9}"/>
              </a:ext>
            </a:extLst>
          </p:cNvPr>
          <p:cNvSpPr/>
          <p:nvPr/>
        </p:nvSpPr>
        <p:spPr>
          <a:xfrm>
            <a:off x="873545" y="2311651"/>
            <a:ext cx="6270206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rgbClr val="00DF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010EADD8-2740-4529-89F2-45B772AD6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90" y="2444101"/>
            <a:ext cx="473878" cy="473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278BFB-42DD-42ED-A171-1E2955AF8E0D}"/>
              </a:ext>
            </a:extLst>
          </p:cNvPr>
          <p:cNvSpPr/>
          <p:nvPr/>
        </p:nvSpPr>
        <p:spPr>
          <a:xfrm>
            <a:off x="7258523" y="2311651"/>
            <a:ext cx="4241188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90CBA05-632D-4505-A5CE-E43553C19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79" y="2441214"/>
            <a:ext cx="458669" cy="458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F035-F662-4254-B739-BA2D86359074}"/>
              </a:ext>
            </a:extLst>
          </p:cNvPr>
          <p:cNvSpPr txBox="1"/>
          <p:nvPr/>
        </p:nvSpPr>
        <p:spPr>
          <a:xfrm>
            <a:off x="3746537" y="5847996"/>
            <a:ext cx="6794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9999FF"/>
                </a:solidFill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4</a:t>
            </a:r>
            <a:r>
              <a:rPr lang="it-IT" sz="1600" dirty="0"/>
              <a:t>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tweets are parsed by the Parser Python Script </a:t>
            </a:r>
            <a:endParaRPr lang="en-US" sz="1600" dirty="0">
              <a:latin typeface="Noto Sans Light" panose="020B0402040504020204" pitchFamily="34"/>
              <a:ea typeface="Noto Sans Light" panose="020B0402040504020204" pitchFamily="34"/>
              <a:cs typeface="Noto Sans Light" panose="020B0402040504020204" pitchFamily="34"/>
            </a:endParaRP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1B337A59-BACF-4135-9370-802405553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08" y="3918656"/>
            <a:ext cx="623294" cy="62329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95444A2-4AC6-42E9-BDDA-60C333256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6" y="3994205"/>
            <a:ext cx="623294" cy="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0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SYSTEM</a:t>
            </a:r>
            <a:endParaRPr lang="en-US" sz="2000" dirty="0">
              <a:solidFill>
                <a:schemeClr val="bg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A9095CA-A83C-42F8-89E3-F0E2DF641F0D}"/>
              </a:ext>
            </a:extLst>
          </p:cNvPr>
          <p:cNvSpPr/>
          <p:nvPr/>
        </p:nvSpPr>
        <p:spPr>
          <a:xfrm>
            <a:off x="1836707" y="3369801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LISTENER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AE57089-D5FD-4B21-9AE5-FCC4AC2A3C6E}"/>
              </a:ext>
            </a:extLst>
          </p:cNvPr>
          <p:cNvSpPr/>
          <p:nvPr/>
        </p:nvSpPr>
        <p:spPr>
          <a:xfrm>
            <a:off x="4766040" y="336774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6ED3DE9-D796-47A2-96CF-89DE4F27D291}"/>
              </a:ext>
            </a:extLst>
          </p:cNvPr>
          <p:cNvSpPr/>
          <p:nvPr/>
        </p:nvSpPr>
        <p:spPr>
          <a:xfrm>
            <a:off x="3297823" y="3367750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FILTER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6286332-AC6D-4353-90D2-2C534D8A780C}"/>
              </a:ext>
            </a:extLst>
          </p:cNvPr>
          <p:cNvSpPr/>
          <p:nvPr/>
        </p:nvSpPr>
        <p:spPr>
          <a:xfrm rot="5400000">
            <a:off x="5612862" y="3514177"/>
            <a:ext cx="1859062" cy="63047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</a:t>
            </a:r>
            <a:r>
              <a:rPr lang="it-IT" sz="1400" dirty="0">
                <a:solidFill>
                  <a:schemeClr val="accent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MySQL DB </a:t>
            </a:r>
            <a:endParaRPr lang="en-US" sz="1400" dirty="0">
              <a:solidFill>
                <a:schemeClr val="accent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DAC42B1-013E-4AA1-A92D-12EE43DE6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26" y="3028066"/>
            <a:ext cx="400934" cy="400934"/>
          </a:xfrm>
          <a:prstGeom prst="rect">
            <a:avLst/>
          </a:prstGeom>
        </p:spPr>
      </p:pic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FCF8270-23D0-4C5E-98A1-4B2393632B8A}"/>
              </a:ext>
            </a:extLst>
          </p:cNvPr>
          <p:cNvSpPr/>
          <p:nvPr/>
        </p:nvSpPr>
        <p:spPr>
          <a:xfrm>
            <a:off x="7450471" y="3380480"/>
            <a:ext cx="1537011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TEXT ELABORATION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EB730CC-193B-492C-8E58-44B3E9037E54}"/>
              </a:ext>
            </a:extLst>
          </p:cNvPr>
          <p:cNvSpPr/>
          <p:nvPr/>
        </p:nvSpPr>
        <p:spPr>
          <a:xfrm>
            <a:off x="9102255" y="338047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MODEL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6E6BA16-CB3F-4D9F-88AE-8811595ACDDB}"/>
              </a:ext>
            </a:extLst>
          </p:cNvPr>
          <p:cNvSpPr/>
          <p:nvPr/>
        </p:nvSpPr>
        <p:spPr>
          <a:xfrm rot="5400000">
            <a:off x="9499441" y="3486230"/>
            <a:ext cx="2892278" cy="802246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</a:t>
            </a:r>
            <a:r>
              <a:rPr lang="it-IT" sz="1400" dirty="0">
                <a:solidFill>
                  <a:schemeClr val="accent4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DASHBOARD WEB APP</a:t>
            </a:r>
            <a:endParaRPr lang="en-US" sz="1400" dirty="0">
              <a:solidFill>
                <a:schemeClr val="accent4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504D210E-4239-49E7-87F0-8F6FAF33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85" y="2525574"/>
            <a:ext cx="601590" cy="60159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409AFB-FEF7-4537-A016-25DEA64076A9}"/>
              </a:ext>
            </a:extLst>
          </p:cNvPr>
          <p:cNvSpPr/>
          <p:nvPr/>
        </p:nvSpPr>
        <p:spPr>
          <a:xfrm>
            <a:off x="873545" y="2311651"/>
            <a:ext cx="6270206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rgbClr val="00DF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010EADD8-2740-4529-89F2-45B772AD6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90" y="2444101"/>
            <a:ext cx="473878" cy="473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278BFB-42DD-42ED-A171-1E2955AF8E0D}"/>
              </a:ext>
            </a:extLst>
          </p:cNvPr>
          <p:cNvSpPr/>
          <p:nvPr/>
        </p:nvSpPr>
        <p:spPr>
          <a:xfrm>
            <a:off x="7258523" y="2311651"/>
            <a:ext cx="4241188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90CBA05-632D-4505-A5CE-E43553C19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79" y="2441214"/>
            <a:ext cx="458669" cy="458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F035-F662-4254-B739-BA2D86359074}"/>
              </a:ext>
            </a:extLst>
          </p:cNvPr>
          <p:cNvSpPr txBox="1"/>
          <p:nvPr/>
        </p:nvSpPr>
        <p:spPr>
          <a:xfrm>
            <a:off x="3746537" y="5847996"/>
            <a:ext cx="6794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9999FF"/>
                </a:solidFill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5</a:t>
            </a:r>
            <a:r>
              <a:rPr lang="it-IT" sz="1600" dirty="0"/>
              <a:t>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tweet batch is stored within the MySQL back-end database  </a:t>
            </a:r>
            <a:endParaRPr lang="en-US" sz="1600" dirty="0">
              <a:latin typeface="Noto Sans Light" panose="020B0402040504020204" pitchFamily="34"/>
              <a:ea typeface="Noto Sans Light" panose="020B0402040504020204" pitchFamily="34"/>
              <a:cs typeface="Noto Sans Light" panose="020B0402040504020204" pitchFamily="34"/>
            </a:endParaRP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1B337A59-BACF-4135-9370-802405553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96" y="4607739"/>
            <a:ext cx="623294" cy="62329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95444A2-4AC6-42E9-BDDA-60C333256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94" y="4683288"/>
            <a:ext cx="623294" cy="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SYSTEM</a:t>
            </a:r>
            <a:endParaRPr lang="en-US" sz="2000" dirty="0">
              <a:solidFill>
                <a:schemeClr val="bg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A9095CA-A83C-42F8-89E3-F0E2DF641F0D}"/>
              </a:ext>
            </a:extLst>
          </p:cNvPr>
          <p:cNvSpPr/>
          <p:nvPr/>
        </p:nvSpPr>
        <p:spPr>
          <a:xfrm>
            <a:off x="1836707" y="3369801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LISTENER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AE57089-D5FD-4B21-9AE5-FCC4AC2A3C6E}"/>
              </a:ext>
            </a:extLst>
          </p:cNvPr>
          <p:cNvSpPr/>
          <p:nvPr/>
        </p:nvSpPr>
        <p:spPr>
          <a:xfrm>
            <a:off x="4766040" y="336774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6ED3DE9-D796-47A2-96CF-89DE4F27D291}"/>
              </a:ext>
            </a:extLst>
          </p:cNvPr>
          <p:cNvSpPr/>
          <p:nvPr/>
        </p:nvSpPr>
        <p:spPr>
          <a:xfrm>
            <a:off x="3297823" y="3367750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FILTER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6286332-AC6D-4353-90D2-2C534D8A780C}"/>
              </a:ext>
            </a:extLst>
          </p:cNvPr>
          <p:cNvSpPr/>
          <p:nvPr/>
        </p:nvSpPr>
        <p:spPr>
          <a:xfrm rot="5400000">
            <a:off x="5612862" y="3514177"/>
            <a:ext cx="1859062" cy="63047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</a:t>
            </a:r>
            <a:r>
              <a:rPr lang="it-IT" sz="1400" dirty="0">
                <a:solidFill>
                  <a:schemeClr val="accent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MySQL DB </a:t>
            </a:r>
            <a:endParaRPr lang="en-US" sz="1400" dirty="0">
              <a:solidFill>
                <a:schemeClr val="accent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DAC42B1-013E-4AA1-A92D-12EE43DE6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26" y="3028066"/>
            <a:ext cx="400934" cy="400934"/>
          </a:xfrm>
          <a:prstGeom prst="rect">
            <a:avLst/>
          </a:prstGeom>
        </p:spPr>
      </p:pic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FCF8270-23D0-4C5E-98A1-4B2393632B8A}"/>
              </a:ext>
            </a:extLst>
          </p:cNvPr>
          <p:cNvSpPr/>
          <p:nvPr/>
        </p:nvSpPr>
        <p:spPr>
          <a:xfrm>
            <a:off x="7450471" y="3380480"/>
            <a:ext cx="1537011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TEXT ELABORATION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EB730CC-193B-492C-8E58-44B3E9037E54}"/>
              </a:ext>
            </a:extLst>
          </p:cNvPr>
          <p:cNvSpPr/>
          <p:nvPr/>
        </p:nvSpPr>
        <p:spPr>
          <a:xfrm>
            <a:off x="9102255" y="338047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MODEL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6E6BA16-CB3F-4D9F-88AE-8811595ACDDB}"/>
              </a:ext>
            </a:extLst>
          </p:cNvPr>
          <p:cNvSpPr/>
          <p:nvPr/>
        </p:nvSpPr>
        <p:spPr>
          <a:xfrm rot="5400000">
            <a:off x="9499441" y="3486230"/>
            <a:ext cx="2892278" cy="802246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</a:t>
            </a:r>
            <a:r>
              <a:rPr lang="it-IT" sz="1400" dirty="0">
                <a:solidFill>
                  <a:schemeClr val="accent4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DASHBOARD WEB APP</a:t>
            </a:r>
            <a:endParaRPr lang="en-US" sz="1400" dirty="0">
              <a:solidFill>
                <a:schemeClr val="accent4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504D210E-4239-49E7-87F0-8F6FAF33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85" y="2525574"/>
            <a:ext cx="601590" cy="60159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409AFB-FEF7-4537-A016-25DEA64076A9}"/>
              </a:ext>
            </a:extLst>
          </p:cNvPr>
          <p:cNvSpPr/>
          <p:nvPr/>
        </p:nvSpPr>
        <p:spPr>
          <a:xfrm>
            <a:off x="873545" y="2311651"/>
            <a:ext cx="6270206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rgbClr val="00DF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010EADD8-2740-4529-89F2-45B772AD6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90" y="2444101"/>
            <a:ext cx="473878" cy="473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278BFB-42DD-42ED-A171-1E2955AF8E0D}"/>
              </a:ext>
            </a:extLst>
          </p:cNvPr>
          <p:cNvSpPr/>
          <p:nvPr/>
        </p:nvSpPr>
        <p:spPr>
          <a:xfrm>
            <a:off x="7258523" y="2311651"/>
            <a:ext cx="4241188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90CBA05-632D-4505-A5CE-E43553C19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79" y="2441214"/>
            <a:ext cx="458669" cy="458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F035-F662-4254-B739-BA2D86359074}"/>
              </a:ext>
            </a:extLst>
          </p:cNvPr>
          <p:cNvSpPr txBox="1"/>
          <p:nvPr/>
        </p:nvSpPr>
        <p:spPr>
          <a:xfrm>
            <a:off x="1836707" y="5921724"/>
            <a:ext cx="927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9999FF"/>
                </a:solidFill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6</a:t>
            </a:r>
            <a:r>
              <a:rPr lang="it-IT" sz="1600" dirty="0"/>
              <a:t>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Tweets posted in the last 10 minutes  are retrieved from the DB and undergo the text elaboration step</a:t>
            </a:r>
            <a:endParaRPr lang="en-US" sz="1600" dirty="0">
              <a:latin typeface="Noto Sans Light" panose="020B0402040504020204" pitchFamily="34"/>
              <a:ea typeface="Noto Sans Light" panose="020B0402040504020204" pitchFamily="34"/>
              <a:cs typeface="Noto Sans Light" panose="020B0402040504020204" pitchFamily="34"/>
            </a:endParaRP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1B337A59-BACF-4135-9370-802405553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81" y="4085565"/>
            <a:ext cx="623294" cy="62329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95444A2-4AC6-42E9-BDDA-60C333256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79" y="4161114"/>
            <a:ext cx="623294" cy="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7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t="-83000" b="-1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041DDC-F7E9-49CB-BFF8-81074A4201EC}"/>
              </a:ext>
            </a:extLst>
          </p:cNvPr>
          <p:cNvSpPr/>
          <p:nvPr/>
        </p:nvSpPr>
        <p:spPr>
          <a:xfrm>
            <a:off x="0" y="0"/>
            <a:ext cx="12192000" cy="1438275"/>
          </a:xfrm>
          <a:prstGeom prst="rect">
            <a:avLst/>
          </a:prstGeom>
          <a:solidFill>
            <a:srgbClr val="9999FF">
              <a:alpha val="75000"/>
            </a:srgbClr>
          </a:solidFill>
          <a:ln>
            <a:solidFill>
              <a:srgbClr val="99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 </a:t>
            </a:r>
            <a:r>
              <a:rPr lang="it-IT" sz="2000" b="1" dirty="0"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THE </a:t>
            </a:r>
            <a:r>
              <a:rPr lang="it-IT" sz="2000" b="1" dirty="0">
                <a:solidFill>
                  <a:schemeClr val="bg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SYSTEM</a:t>
            </a:r>
            <a:endParaRPr lang="en-US" sz="2000" dirty="0">
              <a:solidFill>
                <a:schemeClr val="bg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A9095CA-A83C-42F8-89E3-F0E2DF641F0D}"/>
              </a:ext>
            </a:extLst>
          </p:cNvPr>
          <p:cNvSpPr/>
          <p:nvPr/>
        </p:nvSpPr>
        <p:spPr>
          <a:xfrm>
            <a:off x="1836707" y="3369801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LISTENER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AE57089-D5FD-4B21-9AE5-FCC4AC2A3C6E}"/>
              </a:ext>
            </a:extLst>
          </p:cNvPr>
          <p:cNvSpPr/>
          <p:nvPr/>
        </p:nvSpPr>
        <p:spPr>
          <a:xfrm>
            <a:off x="4766040" y="336774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PARSER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36ED3DE9-D796-47A2-96CF-89DE4F27D291}"/>
              </a:ext>
            </a:extLst>
          </p:cNvPr>
          <p:cNvSpPr/>
          <p:nvPr/>
        </p:nvSpPr>
        <p:spPr>
          <a:xfrm>
            <a:off x="3297823" y="3367750"/>
            <a:ext cx="1315360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FILTER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D6286332-AC6D-4353-90D2-2C534D8A780C}"/>
              </a:ext>
            </a:extLst>
          </p:cNvPr>
          <p:cNvSpPr/>
          <p:nvPr/>
        </p:nvSpPr>
        <p:spPr>
          <a:xfrm rot="5400000">
            <a:off x="5612862" y="3514177"/>
            <a:ext cx="1859062" cy="630475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</a:t>
            </a:r>
            <a:r>
              <a:rPr lang="it-IT" sz="1400" dirty="0">
                <a:solidFill>
                  <a:schemeClr val="accent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MySQL DB </a:t>
            </a:r>
            <a:endParaRPr lang="en-US" sz="1400" dirty="0">
              <a:solidFill>
                <a:schemeClr val="accent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DAC42B1-013E-4AA1-A92D-12EE43DE6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926" y="3028066"/>
            <a:ext cx="400934" cy="400934"/>
          </a:xfrm>
          <a:prstGeom prst="rect">
            <a:avLst/>
          </a:prstGeom>
        </p:spPr>
      </p:pic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FCF8270-23D0-4C5E-98A1-4B2393632B8A}"/>
              </a:ext>
            </a:extLst>
          </p:cNvPr>
          <p:cNvSpPr/>
          <p:nvPr/>
        </p:nvSpPr>
        <p:spPr>
          <a:xfrm>
            <a:off x="7450471" y="3380480"/>
            <a:ext cx="1537011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TEXT ELABORATION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EB730CC-193B-492C-8E58-44B3E9037E54}"/>
              </a:ext>
            </a:extLst>
          </p:cNvPr>
          <p:cNvSpPr/>
          <p:nvPr/>
        </p:nvSpPr>
        <p:spPr>
          <a:xfrm>
            <a:off x="9102255" y="3380479"/>
            <a:ext cx="1293996" cy="923331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MODEL</a:t>
            </a:r>
            <a:endParaRPr lang="en-US" sz="1400" dirty="0">
              <a:solidFill>
                <a:srgbClr val="ED7D31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6E6BA16-CB3F-4D9F-88AE-8811595ACDDB}"/>
              </a:ext>
            </a:extLst>
          </p:cNvPr>
          <p:cNvSpPr/>
          <p:nvPr/>
        </p:nvSpPr>
        <p:spPr>
          <a:xfrm rot="5400000">
            <a:off x="9499441" y="3486230"/>
            <a:ext cx="2892278" cy="802246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rgbClr val="ED7D31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            </a:t>
            </a:r>
            <a:r>
              <a:rPr lang="it-IT" sz="1400" dirty="0">
                <a:solidFill>
                  <a:schemeClr val="accent4"/>
                </a:solidFill>
                <a:latin typeface="Noto Sans Med" panose="020B0602040504020204" pitchFamily="34"/>
                <a:ea typeface="Noto Sans Med" panose="020B0602040504020204" pitchFamily="34"/>
                <a:cs typeface="Noto Sans Med" panose="020B0602040504020204" pitchFamily="34"/>
              </a:rPr>
              <a:t>DASHBOARD WEB APP</a:t>
            </a:r>
            <a:endParaRPr lang="en-US" sz="1400" dirty="0">
              <a:solidFill>
                <a:schemeClr val="accent4"/>
              </a:solidFill>
              <a:latin typeface="Noto Sans Med" panose="020B0602040504020204" pitchFamily="34"/>
              <a:ea typeface="Noto Sans Med" panose="020B0602040504020204" pitchFamily="34"/>
              <a:cs typeface="Noto Sans Med" panose="020B0602040504020204" pitchFamily="34"/>
            </a:endParaRPr>
          </a:p>
        </p:txBody>
      </p:sp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504D210E-4239-49E7-87F0-8F6FAF334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785" y="2525574"/>
            <a:ext cx="601590" cy="60159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409AFB-FEF7-4537-A016-25DEA64076A9}"/>
              </a:ext>
            </a:extLst>
          </p:cNvPr>
          <p:cNvSpPr/>
          <p:nvPr/>
        </p:nvSpPr>
        <p:spPr>
          <a:xfrm>
            <a:off x="873545" y="2311651"/>
            <a:ext cx="6270206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rgbClr val="00DF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010EADD8-2740-4529-89F2-45B772AD6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90" y="2444101"/>
            <a:ext cx="473878" cy="47387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8278BFB-42DD-42ED-A171-1E2955AF8E0D}"/>
              </a:ext>
            </a:extLst>
          </p:cNvPr>
          <p:cNvSpPr/>
          <p:nvPr/>
        </p:nvSpPr>
        <p:spPr>
          <a:xfrm>
            <a:off x="7258523" y="2311651"/>
            <a:ext cx="4241188" cy="3209926"/>
          </a:xfrm>
          <a:prstGeom prst="roundRect">
            <a:avLst>
              <a:gd name="adj" fmla="val 1889"/>
            </a:avLst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90CBA05-632D-4505-A5CE-E43553C19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79" y="2441214"/>
            <a:ext cx="458669" cy="458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F035-F662-4254-B739-BA2D86359074}"/>
              </a:ext>
            </a:extLst>
          </p:cNvPr>
          <p:cNvSpPr txBox="1"/>
          <p:nvPr/>
        </p:nvSpPr>
        <p:spPr>
          <a:xfrm>
            <a:off x="3003962" y="5921724"/>
            <a:ext cx="927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9999FF"/>
                </a:solidFill>
                <a:latin typeface="Noto Sans Bold" panose="020B0802040504020204" pitchFamily="34"/>
                <a:ea typeface="Noto Sans Bold" panose="020B0802040504020204" pitchFamily="34"/>
                <a:cs typeface="Noto Sans Bold" panose="020B0802040504020204" pitchFamily="34"/>
              </a:rPr>
              <a:t>7</a:t>
            </a:r>
            <a:r>
              <a:rPr lang="it-IT" sz="1600" dirty="0"/>
              <a:t> </a:t>
            </a:r>
            <a:r>
              <a:rPr lang="it-IT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Elaborated tweets are given as input to the Machine Learning Model</a:t>
            </a:r>
            <a:endParaRPr lang="en-US" sz="1600" dirty="0">
              <a:latin typeface="Noto Sans Light" panose="020B0402040504020204" pitchFamily="34"/>
              <a:ea typeface="Noto Sans Light" panose="020B0402040504020204" pitchFamily="34"/>
              <a:cs typeface="Noto Sans Light" panose="020B0402040504020204" pitchFamily="34"/>
            </a:endParaRPr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1B337A59-BACF-4135-9370-802405553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47" y="4005114"/>
            <a:ext cx="623294" cy="62329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95444A2-4AC6-42E9-BDDA-60C3332566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545" y="4080663"/>
            <a:ext cx="623294" cy="6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1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2044</Words>
  <Application>Microsoft Office PowerPoint</Application>
  <PresentationFormat>Widescreen</PresentationFormat>
  <Paragraphs>557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Consolas</vt:lpstr>
      <vt:lpstr>Noto Sans</vt:lpstr>
      <vt:lpstr>Noto Sans Bold</vt:lpstr>
      <vt:lpstr>Noto Sans Light</vt:lpstr>
      <vt:lpstr>Noto Sans Med</vt:lpstr>
      <vt:lpstr>Office Theme</vt:lpstr>
      <vt:lpstr>RETWEET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Alessio Schiavo</dc:creator>
  <cp:lastModifiedBy>Alessio Schiavo</cp:lastModifiedBy>
  <cp:revision>272</cp:revision>
  <dcterms:created xsi:type="dcterms:W3CDTF">2020-12-02T16:27:45Z</dcterms:created>
  <dcterms:modified xsi:type="dcterms:W3CDTF">2021-01-15T15:17:00Z</dcterms:modified>
</cp:coreProperties>
</file>